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9144000"/>
  <p:notesSz cx="6805600" cy="99393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6" orient="horz"/>
        <p:guide pos="1164" orient="horz"/>
        <p:guide pos="278" orient="horz"/>
        <p:guide pos="848" orient="horz"/>
        <p:guide pos="1348" orient="horz"/>
        <p:guide pos="559" orient="horz"/>
        <p:guide pos="3866" orient="horz"/>
        <p:guide pos="1664" orient="horz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31" orient="horz"/>
        <p:guide pos="2144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4940" y="0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19163" y="746125"/>
            <a:ext cx="4967287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/>
          <p:nvPr>
            <p:ph idx="2" type="sldImg"/>
          </p:nvPr>
        </p:nvSpPr>
        <p:spPr>
          <a:xfrm>
            <a:off x="919163" y="746125"/>
            <a:ext cx="4967287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1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" name="Google Shape;67;p1:notes"/>
          <p:cNvSpPr txBox="1"/>
          <p:nvPr>
            <p:ph idx="12" type="sldNum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/>
          <p:nvPr>
            <p:ph idx="2" type="sldImg"/>
          </p:nvPr>
        </p:nvSpPr>
        <p:spPr>
          <a:xfrm>
            <a:off x="919163" y="746125"/>
            <a:ext cx="4967287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 txBox="1"/>
          <p:nvPr>
            <p:ph idx="12" type="sldNum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a9502c339_1_84:notes"/>
          <p:cNvSpPr/>
          <p:nvPr>
            <p:ph idx="2" type="sldImg"/>
          </p:nvPr>
        </p:nvSpPr>
        <p:spPr>
          <a:xfrm>
            <a:off x="919163" y="746125"/>
            <a:ext cx="49674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4a9502c339_1_8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4a9502c339_1_84:notes"/>
          <p:cNvSpPr txBox="1"/>
          <p:nvPr>
            <p:ph idx="12" type="sldNum"/>
          </p:nvPr>
        </p:nvSpPr>
        <p:spPr>
          <a:xfrm>
            <a:off x="3854940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/>
          <p:nvPr>
            <p:ph idx="2" type="sldImg"/>
          </p:nvPr>
        </p:nvSpPr>
        <p:spPr>
          <a:xfrm>
            <a:off x="919163" y="746125"/>
            <a:ext cx="4967287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 txBox="1"/>
          <p:nvPr>
            <p:ph idx="12" type="sldNum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a9502c339_1_138:notes"/>
          <p:cNvSpPr/>
          <p:nvPr>
            <p:ph idx="2" type="sldImg"/>
          </p:nvPr>
        </p:nvSpPr>
        <p:spPr>
          <a:xfrm>
            <a:off x="919163" y="746125"/>
            <a:ext cx="49674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4a9502c339_1_13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4a9502c339_1_138:notes"/>
          <p:cNvSpPr txBox="1"/>
          <p:nvPr>
            <p:ph idx="12" type="sldNum"/>
          </p:nvPr>
        </p:nvSpPr>
        <p:spPr>
          <a:xfrm>
            <a:off x="3854940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a9502c339_1_105:notes"/>
          <p:cNvSpPr/>
          <p:nvPr>
            <p:ph idx="2" type="sldImg"/>
          </p:nvPr>
        </p:nvSpPr>
        <p:spPr>
          <a:xfrm>
            <a:off x="919163" y="746125"/>
            <a:ext cx="49674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4a9502c339_1_10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4a9502c339_1_105:notes"/>
          <p:cNvSpPr txBox="1"/>
          <p:nvPr>
            <p:ph idx="12" type="sldNum"/>
          </p:nvPr>
        </p:nvSpPr>
        <p:spPr>
          <a:xfrm>
            <a:off x="3854940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a9502c339_1_166:notes"/>
          <p:cNvSpPr/>
          <p:nvPr>
            <p:ph idx="2" type="sldImg"/>
          </p:nvPr>
        </p:nvSpPr>
        <p:spPr>
          <a:xfrm>
            <a:off x="919163" y="746125"/>
            <a:ext cx="49674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4a9502c339_1_16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4a9502c339_1_166:notes"/>
          <p:cNvSpPr txBox="1"/>
          <p:nvPr>
            <p:ph idx="12" type="sldNum"/>
          </p:nvPr>
        </p:nvSpPr>
        <p:spPr>
          <a:xfrm>
            <a:off x="3854940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a9502c339_1_178:notes"/>
          <p:cNvSpPr/>
          <p:nvPr>
            <p:ph idx="2" type="sldImg"/>
          </p:nvPr>
        </p:nvSpPr>
        <p:spPr>
          <a:xfrm>
            <a:off x="919163" y="746125"/>
            <a:ext cx="49674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4a9502c339_1_17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4a9502c339_1_178:notes"/>
          <p:cNvSpPr txBox="1"/>
          <p:nvPr>
            <p:ph idx="12" type="sldNum"/>
          </p:nvPr>
        </p:nvSpPr>
        <p:spPr>
          <a:xfrm>
            <a:off x="3854940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p8:notes"/>
          <p:cNvSpPr/>
          <p:nvPr>
            <p:ph idx="2" type="sldImg"/>
          </p:nvPr>
        </p:nvSpPr>
        <p:spPr>
          <a:xfrm>
            <a:off x="919163" y="746125"/>
            <a:ext cx="4967287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:notes"/>
          <p:cNvSpPr/>
          <p:nvPr>
            <p:ph idx="2" type="sldImg"/>
          </p:nvPr>
        </p:nvSpPr>
        <p:spPr>
          <a:xfrm>
            <a:off x="919163" y="746125"/>
            <a:ext cx="4967287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p9:notes"/>
          <p:cNvSpPr txBox="1"/>
          <p:nvPr>
            <p:ph idx="12" type="sldNum"/>
          </p:nvPr>
        </p:nvSpPr>
        <p:spPr>
          <a:xfrm>
            <a:off x="3854940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a9502c339_0_8:notes"/>
          <p:cNvSpPr/>
          <p:nvPr>
            <p:ph idx="2" type="sldImg"/>
          </p:nvPr>
        </p:nvSpPr>
        <p:spPr>
          <a:xfrm>
            <a:off x="919163" y="746125"/>
            <a:ext cx="49674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4a9502c339_0_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g4a9502c339_0_8:notes"/>
          <p:cNvSpPr txBox="1"/>
          <p:nvPr>
            <p:ph idx="12" type="sldNum"/>
          </p:nvPr>
        </p:nvSpPr>
        <p:spPr>
          <a:xfrm>
            <a:off x="3854940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p2:notes"/>
          <p:cNvSpPr/>
          <p:nvPr>
            <p:ph idx="2" type="sldImg"/>
          </p:nvPr>
        </p:nvSpPr>
        <p:spPr>
          <a:xfrm>
            <a:off x="919163" y="746125"/>
            <a:ext cx="4967287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a9502c339_0_25:notes"/>
          <p:cNvSpPr/>
          <p:nvPr>
            <p:ph idx="2" type="sldImg"/>
          </p:nvPr>
        </p:nvSpPr>
        <p:spPr>
          <a:xfrm>
            <a:off x="919163" y="746125"/>
            <a:ext cx="49674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4a9502c339_0_2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4a9502c339_0_25:notes"/>
          <p:cNvSpPr txBox="1"/>
          <p:nvPr>
            <p:ph idx="12" type="sldNum"/>
          </p:nvPr>
        </p:nvSpPr>
        <p:spPr>
          <a:xfrm>
            <a:off x="3854940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a9502c339_0_43:notes"/>
          <p:cNvSpPr/>
          <p:nvPr>
            <p:ph idx="2" type="sldImg"/>
          </p:nvPr>
        </p:nvSpPr>
        <p:spPr>
          <a:xfrm>
            <a:off x="919163" y="746125"/>
            <a:ext cx="49674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4a9502c339_0_4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4a9502c339_0_43:notes"/>
          <p:cNvSpPr txBox="1"/>
          <p:nvPr>
            <p:ph idx="12" type="sldNum"/>
          </p:nvPr>
        </p:nvSpPr>
        <p:spPr>
          <a:xfrm>
            <a:off x="3854940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a9502c339_0_65:notes"/>
          <p:cNvSpPr/>
          <p:nvPr>
            <p:ph idx="2" type="sldImg"/>
          </p:nvPr>
        </p:nvSpPr>
        <p:spPr>
          <a:xfrm>
            <a:off x="919163" y="746125"/>
            <a:ext cx="49674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4a9502c339_0_6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g4a9502c339_0_65:notes"/>
          <p:cNvSpPr txBox="1"/>
          <p:nvPr>
            <p:ph idx="12" type="sldNum"/>
          </p:nvPr>
        </p:nvSpPr>
        <p:spPr>
          <a:xfrm>
            <a:off x="3854940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a9502c339_0_86:notes"/>
          <p:cNvSpPr/>
          <p:nvPr>
            <p:ph idx="2" type="sldImg"/>
          </p:nvPr>
        </p:nvSpPr>
        <p:spPr>
          <a:xfrm>
            <a:off x="919163" y="746125"/>
            <a:ext cx="49674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4a9502c339_0_8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4a9502c339_0_86:notes"/>
          <p:cNvSpPr txBox="1"/>
          <p:nvPr>
            <p:ph idx="12" type="sldNum"/>
          </p:nvPr>
        </p:nvSpPr>
        <p:spPr>
          <a:xfrm>
            <a:off x="3854940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:notes"/>
          <p:cNvSpPr/>
          <p:nvPr>
            <p:ph idx="2" type="sldImg"/>
          </p:nvPr>
        </p:nvSpPr>
        <p:spPr>
          <a:xfrm>
            <a:off x="919163" y="746125"/>
            <a:ext cx="4967287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4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p4:notes"/>
          <p:cNvSpPr txBox="1"/>
          <p:nvPr>
            <p:ph idx="12" type="sldNum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p12:notes"/>
          <p:cNvSpPr/>
          <p:nvPr>
            <p:ph idx="2" type="sldImg"/>
          </p:nvPr>
        </p:nvSpPr>
        <p:spPr>
          <a:xfrm>
            <a:off x="919163" y="746125"/>
            <a:ext cx="4967287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a9502c339_1_211:notes"/>
          <p:cNvSpPr/>
          <p:nvPr>
            <p:ph idx="2" type="sldImg"/>
          </p:nvPr>
        </p:nvSpPr>
        <p:spPr>
          <a:xfrm>
            <a:off x="919163" y="746125"/>
            <a:ext cx="49674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4a9502c339_1_21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4a9502c339_1_211:notes"/>
          <p:cNvSpPr txBox="1"/>
          <p:nvPr>
            <p:ph idx="12" type="sldNum"/>
          </p:nvPr>
        </p:nvSpPr>
        <p:spPr>
          <a:xfrm>
            <a:off x="3854940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a9502c339_7_0:notes"/>
          <p:cNvSpPr/>
          <p:nvPr>
            <p:ph idx="2" type="sldImg"/>
          </p:nvPr>
        </p:nvSpPr>
        <p:spPr>
          <a:xfrm>
            <a:off x="919163" y="746125"/>
            <a:ext cx="49674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4a9502c339_7_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g4a9502c339_7_0:notes"/>
          <p:cNvSpPr txBox="1"/>
          <p:nvPr>
            <p:ph idx="12" type="sldNum"/>
          </p:nvPr>
        </p:nvSpPr>
        <p:spPr>
          <a:xfrm>
            <a:off x="3854940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a9502c339_1_226:notes"/>
          <p:cNvSpPr/>
          <p:nvPr>
            <p:ph idx="2" type="sldImg"/>
          </p:nvPr>
        </p:nvSpPr>
        <p:spPr>
          <a:xfrm>
            <a:off x="919163" y="746125"/>
            <a:ext cx="49674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4a9502c339_1_22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g4a9502c339_1_226:notes"/>
          <p:cNvSpPr txBox="1"/>
          <p:nvPr>
            <p:ph idx="12" type="sldNum"/>
          </p:nvPr>
        </p:nvSpPr>
        <p:spPr>
          <a:xfrm>
            <a:off x="3854940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a9502c339_1_196:notes"/>
          <p:cNvSpPr/>
          <p:nvPr>
            <p:ph idx="2" type="sldImg"/>
          </p:nvPr>
        </p:nvSpPr>
        <p:spPr>
          <a:xfrm>
            <a:off x="919163" y="746125"/>
            <a:ext cx="49674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4a9502c339_1_19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g4a9502c339_1_196:notes"/>
          <p:cNvSpPr txBox="1"/>
          <p:nvPr>
            <p:ph idx="12" type="sldNum"/>
          </p:nvPr>
        </p:nvSpPr>
        <p:spPr>
          <a:xfrm>
            <a:off x="3854940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919163" y="746125"/>
            <a:ext cx="4967287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a9502c339_8_0:notes"/>
          <p:cNvSpPr/>
          <p:nvPr>
            <p:ph idx="2" type="sldImg"/>
          </p:nvPr>
        </p:nvSpPr>
        <p:spPr>
          <a:xfrm>
            <a:off x="919163" y="746125"/>
            <a:ext cx="49674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4a9502c339_8_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g4a9502c339_8_0:notes"/>
          <p:cNvSpPr txBox="1"/>
          <p:nvPr>
            <p:ph idx="12" type="sldNum"/>
          </p:nvPr>
        </p:nvSpPr>
        <p:spPr>
          <a:xfrm>
            <a:off x="3854940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3:notes"/>
          <p:cNvSpPr/>
          <p:nvPr>
            <p:ph idx="2" type="sldImg"/>
          </p:nvPr>
        </p:nvSpPr>
        <p:spPr>
          <a:xfrm>
            <a:off x="919163" y="746125"/>
            <a:ext cx="4967287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13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p13:notes"/>
          <p:cNvSpPr txBox="1"/>
          <p:nvPr>
            <p:ph idx="12" type="sldNum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4a9502c339_0_108:notes"/>
          <p:cNvSpPr/>
          <p:nvPr>
            <p:ph idx="2" type="sldImg"/>
          </p:nvPr>
        </p:nvSpPr>
        <p:spPr>
          <a:xfrm>
            <a:off x="919163" y="746125"/>
            <a:ext cx="49674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4a9502c339_0_10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g4a9502c339_0_108:notes"/>
          <p:cNvSpPr txBox="1"/>
          <p:nvPr>
            <p:ph idx="12" type="sldNum"/>
          </p:nvPr>
        </p:nvSpPr>
        <p:spPr>
          <a:xfrm>
            <a:off x="3854940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5:notes"/>
          <p:cNvSpPr/>
          <p:nvPr>
            <p:ph idx="2" type="sldImg"/>
          </p:nvPr>
        </p:nvSpPr>
        <p:spPr>
          <a:xfrm>
            <a:off x="919163" y="746125"/>
            <a:ext cx="4967287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15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p15:notes"/>
          <p:cNvSpPr txBox="1"/>
          <p:nvPr>
            <p:ph idx="12" type="sldNum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a9502c339_1_27:notes"/>
          <p:cNvSpPr/>
          <p:nvPr>
            <p:ph idx="2" type="sldImg"/>
          </p:nvPr>
        </p:nvSpPr>
        <p:spPr>
          <a:xfrm>
            <a:off x="919163" y="746125"/>
            <a:ext cx="49674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4a9502c339_1_2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4a9502c339_1_27:notes"/>
          <p:cNvSpPr txBox="1"/>
          <p:nvPr>
            <p:ph idx="12" type="sldNum"/>
          </p:nvPr>
        </p:nvSpPr>
        <p:spPr>
          <a:xfrm>
            <a:off x="3854940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a9502c339_1_13:notes"/>
          <p:cNvSpPr/>
          <p:nvPr>
            <p:ph idx="2" type="sldImg"/>
          </p:nvPr>
        </p:nvSpPr>
        <p:spPr>
          <a:xfrm>
            <a:off x="919163" y="746125"/>
            <a:ext cx="49674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4a9502c339_1_1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4a9502c339_1_13:notes"/>
          <p:cNvSpPr txBox="1"/>
          <p:nvPr>
            <p:ph idx="12" type="sldNum"/>
          </p:nvPr>
        </p:nvSpPr>
        <p:spPr>
          <a:xfrm>
            <a:off x="3854940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a9502c339_1_38:notes"/>
          <p:cNvSpPr/>
          <p:nvPr>
            <p:ph idx="2" type="sldImg"/>
          </p:nvPr>
        </p:nvSpPr>
        <p:spPr>
          <a:xfrm>
            <a:off x="919163" y="746125"/>
            <a:ext cx="49674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4a9502c339_1_3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4a9502c339_1_38:notes"/>
          <p:cNvSpPr txBox="1"/>
          <p:nvPr>
            <p:ph idx="12" type="sldNum"/>
          </p:nvPr>
        </p:nvSpPr>
        <p:spPr>
          <a:xfrm>
            <a:off x="3854940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a9502c339_1_52:notes"/>
          <p:cNvSpPr/>
          <p:nvPr>
            <p:ph idx="2" type="sldImg"/>
          </p:nvPr>
        </p:nvSpPr>
        <p:spPr>
          <a:xfrm>
            <a:off x="919163" y="746125"/>
            <a:ext cx="49674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4a9502c339_1_5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4a9502c339_1_52:notes"/>
          <p:cNvSpPr txBox="1"/>
          <p:nvPr>
            <p:ph idx="12" type="sldNum"/>
          </p:nvPr>
        </p:nvSpPr>
        <p:spPr>
          <a:xfrm>
            <a:off x="3854940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a9502c339_1_66:notes"/>
          <p:cNvSpPr/>
          <p:nvPr>
            <p:ph idx="2" type="sldImg"/>
          </p:nvPr>
        </p:nvSpPr>
        <p:spPr>
          <a:xfrm>
            <a:off x="919163" y="746125"/>
            <a:ext cx="49674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4a9502c339_1_6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4a9502c339_1_66:notes"/>
          <p:cNvSpPr txBox="1"/>
          <p:nvPr>
            <p:ph idx="12" type="sldNum"/>
          </p:nvPr>
        </p:nvSpPr>
        <p:spPr>
          <a:xfrm>
            <a:off x="3854940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5:notes"/>
          <p:cNvSpPr/>
          <p:nvPr>
            <p:ph idx="2" type="sldImg"/>
          </p:nvPr>
        </p:nvSpPr>
        <p:spPr>
          <a:xfrm>
            <a:off x="919163" y="746125"/>
            <a:ext cx="4967287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hangeul.naver.com/font" TargetMode="External"/><Relationship Id="rId3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://hangeul.naver.com/font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표지">
  <p:cSld name="표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4"/>
          <p:cNvCxnSpPr/>
          <p:nvPr/>
        </p:nvCxnSpPr>
        <p:spPr>
          <a:xfrm>
            <a:off x="364803" y="3434686"/>
            <a:ext cx="8406000" cy="0"/>
          </a:xfrm>
          <a:prstGeom prst="straightConnector1">
            <a:avLst/>
          </a:prstGeom>
          <a:noFill/>
          <a:ln cap="flat" cmpd="sng" w="12700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4"/>
          <p:cNvSpPr txBox="1"/>
          <p:nvPr/>
        </p:nvSpPr>
        <p:spPr>
          <a:xfrm>
            <a:off x="264463" y="6387291"/>
            <a:ext cx="3204878" cy="456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이 문서는 나눔글꼴로 작성되었습니다. </a:t>
            </a:r>
            <a:r>
              <a:rPr b="0" i="0" lang="en-US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설치하기</a:t>
            </a:r>
            <a:endParaRPr b="0" i="0" sz="800" u="sng" cap="none" strike="noStrike">
              <a:solidFill>
                <a:srgbClr val="4495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4"/>
          <p:cNvCxnSpPr/>
          <p:nvPr/>
        </p:nvCxnSpPr>
        <p:spPr>
          <a:xfrm>
            <a:off x="364803" y="3989119"/>
            <a:ext cx="1592585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4"/>
          <p:cNvCxnSpPr/>
          <p:nvPr/>
        </p:nvCxnSpPr>
        <p:spPr>
          <a:xfrm>
            <a:off x="364803" y="4299115"/>
            <a:ext cx="1592585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" name="Google Shape;32;p4"/>
          <p:cNvCxnSpPr/>
          <p:nvPr/>
        </p:nvCxnSpPr>
        <p:spPr>
          <a:xfrm>
            <a:off x="364803" y="4611730"/>
            <a:ext cx="1592585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" name="Google Shape;33;p4"/>
          <p:cNvCxnSpPr/>
          <p:nvPr/>
        </p:nvCxnSpPr>
        <p:spPr>
          <a:xfrm>
            <a:off x="364803" y="4923517"/>
            <a:ext cx="1592585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osmetic2.png" id="34" name="Google Shape;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2671" y="6410326"/>
            <a:ext cx="1171292" cy="176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내지">
  <p:cSld name="내지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osmetic2.png" id="40" name="Google Shape;4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512" y="6434137"/>
            <a:ext cx="900000" cy="13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표지_텍스트">
  <p:cSld name="표지_텍스트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6"/>
          <p:cNvCxnSpPr/>
          <p:nvPr/>
        </p:nvCxnSpPr>
        <p:spPr>
          <a:xfrm>
            <a:off x="364803" y="3434686"/>
            <a:ext cx="8406000" cy="0"/>
          </a:xfrm>
          <a:prstGeom prst="straightConnector1">
            <a:avLst/>
          </a:prstGeom>
          <a:noFill/>
          <a:ln cap="flat" cmpd="sng" w="12700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" name="Google Shape;43;p6"/>
          <p:cNvCxnSpPr/>
          <p:nvPr/>
        </p:nvCxnSpPr>
        <p:spPr>
          <a:xfrm>
            <a:off x="364803" y="3989119"/>
            <a:ext cx="1592585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" name="Google Shape;44;p6"/>
          <p:cNvCxnSpPr/>
          <p:nvPr/>
        </p:nvCxnSpPr>
        <p:spPr>
          <a:xfrm>
            <a:off x="364803" y="4299115"/>
            <a:ext cx="1592585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" name="Google Shape;45;p6"/>
          <p:cNvCxnSpPr/>
          <p:nvPr/>
        </p:nvCxnSpPr>
        <p:spPr>
          <a:xfrm>
            <a:off x="364803" y="4611730"/>
            <a:ext cx="1592585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" name="Google Shape;46;p6"/>
          <p:cNvCxnSpPr/>
          <p:nvPr/>
        </p:nvCxnSpPr>
        <p:spPr>
          <a:xfrm>
            <a:off x="364803" y="4923517"/>
            <a:ext cx="1592585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osmetic2.png" id="47" name="Google Shape;4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2671" y="6410326"/>
            <a:ext cx="1171292" cy="17621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>
            <p:ph idx="1" type="body"/>
          </p:nvPr>
        </p:nvSpPr>
        <p:spPr>
          <a:xfrm>
            <a:off x="312059" y="246743"/>
            <a:ext cx="8338457" cy="18514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5400"/>
              <a:buNone/>
              <a:defRPr b="1" sz="5400">
                <a:solidFill>
                  <a:srgbClr val="1C314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9" name="Google Shape;49;p6"/>
          <p:cNvSpPr txBox="1"/>
          <p:nvPr>
            <p:ph type="title"/>
          </p:nvPr>
        </p:nvSpPr>
        <p:spPr>
          <a:xfrm>
            <a:off x="268519" y="4005064"/>
            <a:ext cx="8418281" cy="304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None/>
              <a:def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/>
        </p:nvSpPr>
        <p:spPr>
          <a:xfrm>
            <a:off x="264463" y="6387291"/>
            <a:ext cx="3204878" cy="456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이 문서는 나눔글꼴로 작성되었습니다. </a:t>
            </a:r>
            <a:r>
              <a:rPr b="0" i="0" lang="en-US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설치하기</a:t>
            </a:r>
            <a:endParaRPr b="0" i="0" sz="800" u="sng" cap="none" strike="noStrike">
              <a:solidFill>
                <a:srgbClr val="4495D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내지_텍스트">
  <p:cSld name="내지_텍스트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" name="Google Shape;55;p7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osmetic2.png" id="56" name="Google Shape;5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512" y="6434137"/>
            <a:ext cx="900000" cy="13539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/>
          <p:nvPr>
            <p:ph type="title"/>
          </p:nvPr>
        </p:nvSpPr>
        <p:spPr>
          <a:xfrm>
            <a:off x="368300" y="571500"/>
            <a:ext cx="8394700" cy="846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  <a:defRPr b="1" sz="4000">
                <a:solidFill>
                  <a:srgbClr val="1C314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368300" y="1574801"/>
            <a:ext cx="1905000" cy="317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D3C3E"/>
              </a:buClr>
              <a:buSzPts val="1200"/>
              <a:buFont typeface="Arial"/>
              <a:buNone/>
              <a:defRPr b="1" sz="1200">
                <a:solidFill>
                  <a:srgbClr val="3D3C3E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2" type="body"/>
          </p:nvPr>
        </p:nvSpPr>
        <p:spPr>
          <a:xfrm>
            <a:off x="2336800" y="1574801"/>
            <a:ext cx="6426200" cy="330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D3C3E"/>
              </a:buClr>
              <a:buSzPts val="1200"/>
              <a:buNone/>
              <a:defRPr b="1" sz="1200">
                <a:solidFill>
                  <a:srgbClr val="3D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화면">
  <p:cSld name="빈화면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18.png"/><Relationship Id="rId6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1.png"/><Relationship Id="rId5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ctrTitle"/>
          </p:nvPr>
        </p:nvSpPr>
        <p:spPr>
          <a:xfrm>
            <a:off x="260714" y="461016"/>
            <a:ext cx="7772400" cy="1969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1C314E"/>
                </a:solidFill>
              </a:rPr>
              <a:t>집중교육2</a:t>
            </a:r>
            <a:r>
              <a:rPr b="1" lang="en-US" sz="5400">
                <a:solidFill>
                  <a:srgbClr val="1C314E"/>
                </a:solidFill>
              </a:rPr>
              <a:t> 프로젝트3</a:t>
            </a:r>
            <a:br>
              <a:rPr b="1" lang="en-US" sz="5400">
                <a:solidFill>
                  <a:srgbClr val="1C314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3200">
                <a:solidFill>
                  <a:srgbClr val="1C314E"/>
                </a:solidFill>
                <a:latin typeface="Arial"/>
                <a:ea typeface="Arial"/>
                <a:cs typeface="Arial"/>
                <a:sym typeface="Arial"/>
              </a:rPr>
              <a:t>Neur</a:t>
            </a:r>
            <a:r>
              <a:rPr b="1" lang="en-US" sz="3200">
                <a:solidFill>
                  <a:srgbClr val="1C314E"/>
                </a:solidFill>
              </a:rPr>
              <a:t>al Japanese Transliteration</a:t>
            </a:r>
            <a:endParaRPr b="1" sz="3200">
              <a:solidFill>
                <a:srgbClr val="1C31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9"/>
          <p:cNvSpPr txBox="1"/>
          <p:nvPr>
            <p:ph idx="1" type="subTitle"/>
          </p:nvPr>
        </p:nvSpPr>
        <p:spPr>
          <a:xfrm>
            <a:off x="260714" y="3948830"/>
            <a:ext cx="3034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b="1"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2018. 1</a:t>
            </a:r>
            <a:r>
              <a:rPr b="1" lang="en-US" sz="1200">
                <a:solidFill>
                  <a:srgbClr val="3F3F3F"/>
                </a:solidFill>
              </a:rPr>
              <a:t>2</a:t>
            </a:r>
            <a:r>
              <a:rPr b="1"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1200">
                <a:solidFill>
                  <a:srgbClr val="3F3F3F"/>
                </a:solidFill>
              </a:rPr>
              <a:t>19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b="1"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아주대학교 소프트웨어학과</a:t>
            </a:r>
            <a:endParaRPr b="1"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b="1" lang="en-US" sz="1200">
                <a:solidFill>
                  <a:srgbClr val="3F3F3F"/>
                </a:solidFill>
              </a:rPr>
              <a:t>권태성</a:t>
            </a:r>
            <a:r>
              <a:rPr b="1" lang="en-US" sz="1200">
                <a:solidFill>
                  <a:srgbClr val="3F3F3F"/>
                </a:solidFill>
              </a:rPr>
              <a:t>, 정다원, 신희수</a:t>
            </a:r>
            <a:endParaRPr b="1"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9"/>
          <p:cNvCxnSpPr/>
          <p:nvPr/>
        </p:nvCxnSpPr>
        <p:spPr>
          <a:xfrm>
            <a:off x="364803" y="3434686"/>
            <a:ext cx="8406000" cy="0"/>
          </a:xfrm>
          <a:prstGeom prst="straightConnector1">
            <a:avLst/>
          </a:prstGeom>
          <a:noFill/>
          <a:ln cap="flat" cmpd="sng" w="12700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2" name="Google Shape;72;p9"/>
          <p:cNvGrpSpPr/>
          <p:nvPr/>
        </p:nvGrpSpPr>
        <p:grpSpPr>
          <a:xfrm>
            <a:off x="364789" y="3948939"/>
            <a:ext cx="2531047" cy="857871"/>
            <a:chOff x="364803" y="3989119"/>
            <a:chExt cx="1592755" cy="934398"/>
          </a:xfrm>
        </p:grpSpPr>
        <p:cxnSp>
          <p:nvCxnSpPr>
            <p:cNvPr id="73" name="Google Shape;73;p9"/>
            <p:cNvCxnSpPr/>
            <p:nvPr/>
          </p:nvCxnSpPr>
          <p:spPr>
            <a:xfrm>
              <a:off x="364803" y="3989119"/>
              <a:ext cx="1592700" cy="0"/>
            </a:xfrm>
            <a:prstGeom prst="straightConnector1">
              <a:avLst/>
            </a:prstGeom>
            <a:noFill/>
            <a:ln cap="flat" cmpd="sng" w="952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9"/>
            <p:cNvCxnSpPr/>
            <p:nvPr/>
          </p:nvCxnSpPr>
          <p:spPr>
            <a:xfrm>
              <a:off x="364858" y="4295858"/>
              <a:ext cx="1592700" cy="0"/>
            </a:xfrm>
            <a:prstGeom prst="straightConnector1">
              <a:avLst/>
            </a:prstGeom>
            <a:noFill/>
            <a:ln cap="flat" cmpd="sng" w="952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" name="Google Shape;75;p9"/>
            <p:cNvCxnSpPr/>
            <p:nvPr/>
          </p:nvCxnSpPr>
          <p:spPr>
            <a:xfrm>
              <a:off x="364858" y="4609690"/>
              <a:ext cx="1592700" cy="0"/>
            </a:xfrm>
            <a:prstGeom prst="straightConnector1">
              <a:avLst/>
            </a:prstGeom>
            <a:noFill/>
            <a:ln cap="flat" cmpd="sng" w="952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" name="Google Shape;76;p9"/>
            <p:cNvCxnSpPr/>
            <p:nvPr/>
          </p:nvCxnSpPr>
          <p:spPr>
            <a:xfrm>
              <a:off x="364803" y="4923517"/>
              <a:ext cx="1592585" cy="0"/>
            </a:xfrm>
            <a:prstGeom prst="straightConnector1">
              <a:avLst/>
            </a:prstGeom>
            <a:noFill/>
            <a:ln cap="flat" cmpd="sng" w="952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Related image" id="77" name="Google Shape;7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18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18"/>
          <p:cNvSpPr txBox="1"/>
          <p:nvPr>
            <p:ph type="title"/>
          </p:nvPr>
        </p:nvSpPr>
        <p:spPr>
          <a:xfrm>
            <a:off x="364802" y="396474"/>
            <a:ext cx="89643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RNN(Recurrent Neural Network)</a:t>
            </a:r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180" name="Google Shape;18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525" y="1209100"/>
            <a:ext cx="6972099" cy="40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8"/>
          <p:cNvSpPr txBox="1"/>
          <p:nvPr/>
        </p:nvSpPr>
        <p:spPr>
          <a:xfrm>
            <a:off x="632150" y="4877575"/>
            <a:ext cx="69720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1800"/>
              <a:buChar char="-"/>
            </a:pPr>
            <a:r>
              <a:rPr lang="en-US" sz="1800">
                <a:solidFill>
                  <a:srgbClr val="1C314E"/>
                </a:solidFill>
              </a:rPr>
              <a:t>순차적인 정보처리</a:t>
            </a:r>
            <a:endParaRPr sz="1800">
              <a:solidFill>
                <a:srgbClr val="1C314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1800"/>
              <a:buChar char="-"/>
            </a:pPr>
            <a:r>
              <a:rPr lang="en-US" sz="1800">
                <a:solidFill>
                  <a:srgbClr val="1C314E"/>
                </a:solidFill>
              </a:rPr>
              <a:t>음성, </a:t>
            </a:r>
            <a:r>
              <a:rPr b="1" lang="en-US" sz="1800">
                <a:solidFill>
                  <a:srgbClr val="1C314E"/>
                </a:solidFill>
              </a:rPr>
              <a:t>문자</a:t>
            </a:r>
            <a:r>
              <a:rPr lang="en-US" sz="1800">
                <a:solidFill>
                  <a:srgbClr val="1C314E"/>
                </a:solidFill>
              </a:rPr>
              <a:t> 등 순차적으로 등장하는 데이터 처리에 적합한 모델</a:t>
            </a:r>
            <a:endParaRPr sz="1800">
              <a:solidFill>
                <a:srgbClr val="1C314E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oogle Shape;188;p19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p19"/>
          <p:cNvSpPr txBox="1"/>
          <p:nvPr>
            <p:ph type="title"/>
          </p:nvPr>
        </p:nvSpPr>
        <p:spPr>
          <a:xfrm>
            <a:off x="364802" y="396474"/>
            <a:ext cx="89643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RNN(Recurrent Neural Network)</a:t>
            </a:r>
            <a:endParaRPr/>
          </a:p>
        </p:txBody>
      </p:sp>
      <p:sp>
        <p:nvSpPr>
          <p:cNvPr id="190" name="Google Shape;190;p19"/>
          <p:cNvSpPr txBox="1"/>
          <p:nvPr/>
        </p:nvSpPr>
        <p:spPr>
          <a:xfrm>
            <a:off x="7277411" y="195231"/>
            <a:ext cx="158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191" name="Google Shape;19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475" y="1626763"/>
            <a:ext cx="8515349" cy="36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" name="Google Shape;198;p20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20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0"/>
          <p:cNvSpPr txBox="1"/>
          <p:nvPr>
            <p:ph type="title"/>
          </p:nvPr>
        </p:nvSpPr>
        <p:spPr>
          <a:xfrm>
            <a:off x="364802" y="396474"/>
            <a:ext cx="89643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RNN(Recurrent Neural Network)</a:t>
            </a:r>
            <a:endParaRPr/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25" y="1470575"/>
            <a:ext cx="8839200" cy="30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 txBox="1"/>
          <p:nvPr/>
        </p:nvSpPr>
        <p:spPr>
          <a:xfrm>
            <a:off x="406200" y="4211300"/>
            <a:ext cx="8323200" cy="24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D314E"/>
              </a:buClr>
              <a:buSzPts val="1800"/>
              <a:buChar char="-"/>
            </a:pPr>
            <a:r>
              <a:rPr lang="en-US" sz="1800">
                <a:solidFill>
                  <a:srgbClr val="1D314E"/>
                </a:solidFill>
              </a:rPr>
              <a:t>RNN은 루프가 있고, </a:t>
            </a:r>
            <a:r>
              <a:rPr b="1" lang="en-US" sz="1800">
                <a:solidFill>
                  <a:srgbClr val="1D314E"/>
                </a:solidFill>
              </a:rPr>
              <a:t>과거가 현재에 영향을 줄 수 있는 구조</a:t>
            </a:r>
            <a:r>
              <a:rPr lang="en-US" sz="1800">
                <a:solidFill>
                  <a:srgbClr val="1D314E"/>
                </a:solidFill>
              </a:rPr>
              <a:t>를 가지고 있다.</a:t>
            </a:r>
            <a:endParaRPr sz="1800">
              <a:solidFill>
                <a:srgbClr val="1D314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D314E"/>
              </a:buClr>
              <a:buSzPts val="1800"/>
              <a:buChar char="-"/>
            </a:pPr>
            <a:r>
              <a:rPr lang="en-US" sz="1800">
                <a:solidFill>
                  <a:srgbClr val="1D314E"/>
                </a:solidFill>
                <a:highlight>
                  <a:srgbClr val="FFFFFF"/>
                </a:highlight>
              </a:rPr>
              <a:t>동일한 태스크를 한 시퀀스의 모든 요소마다 적용하고, </a:t>
            </a:r>
            <a:r>
              <a:rPr b="1" lang="en-US" sz="1800">
                <a:solidFill>
                  <a:srgbClr val="1D314E"/>
                </a:solidFill>
                <a:highlight>
                  <a:srgbClr val="FFFFFF"/>
                </a:highlight>
              </a:rPr>
              <a:t>출력 결과는 이전의 계산 결과에 영향을 받는다</a:t>
            </a:r>
            <a:r>
              <a:rPr lang="en-US" sz="1800">
                <a:solidFill>
                  <a:srgbClr val="1D314E"/>
                </a:solidFill>
                <a:highlight>
                  <a:srgbClr val="FFFFFF"/>
                </a:highlight>
              </a:rPr>
              <a:t>.</a:t>
            </a:r>
            <a:endParaRPr sz="1800">
              <a:solidFill>
                <a:srgbClr val="1D314E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D314E"/>
              </a:buClr>
              <a:buSzPts val="1800"/>
              <a:buChar char="-"/>
            </a:pPr>
            <a:r>
              <a:rPr lang="en-US" sz="1800">
                <a:solidFill>
                  <a:srgbClr val="1D314E"/>
                </a:solidFill>
                <a:highlight>
                  <a:srgbClr val="FFFFFF"/>
                </a:highlight>
              </a:rPr>
              <a:t>RNN은 현재지 계산된 결과에 대한 "메모리" 정보를 갖고 있다고 볼 수도 있다. </a:t>
            </a:r>
            <a:endParaRPr sz="1800">
              <a:solidFill>
                <a:srgbClr val="1D314E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25" y="1172775"/>
            <a:ext cx="8132749" cy="3394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1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" name="Google Shape;210;p21"/>
          <p:cNvSpPr txBox="1"/>
          <p:nvPr/>
        </p:nvSpPr>
        <p:spPr>
          <a:xfrm>
            <a:off x="7277411" y="195231"/>
            <a:ext cx="158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1"/>
          <p:cNvSpPr txBox="1"/>
          <p:nvPr>
            <p:ph type="title"/>
          </p:nvPr>
        </p:nvSpPr>
        <p:spPr>
          <a:xfrm>
            <a:off x="364802" y="396474"/>
            <a:ext cx="89643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RNN(Recurrent Neural Network)</a:t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5673700" y="3877963"/>
            <a:ext cx="374700" cy="4572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5861050" y="2519513"/>
            <a:ext cx="374700" cy="4572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1"/>
          <p:cNvSpPr txBox="1"/>
          <p:nvPr/>
        </p:nvSpPr>
        <p:spPr>
          <a:xfrm>
            <a:off x="1617975" y="3590925"/>
            <a:ext cx="45213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D314E"/>
                </a:solidFill>
              </a:rPr>
              <a:t>시간 스텝(time step) t에서의 입력값</a:t>
            </a:r>
            <a:endParaRPr/>
          </a:p>
        </p:txBody>
      </p:sp>
      <p:sp>
        <p:nvSpPr>
          <p:cNvPr id="215" name="Google Shape;215;p21"/>
          <p:cNvSpPr txBox="1"/>
          <p:nvPr/>
        </p:nvSpPr>
        <p:spPr>
          <a:xfrm>
            <a:off x="4807000" y="976350"/>
            <a:ext cx="32895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D314E"/>
                </a:solidFill>
              </a:rPr>
              <a:t>시간 스텝 t에서의 hidden state.</a:t>
            </a:r>
            <a:endParaRPr sz="1800">
              <a:solidFill>
                <a:srgbClr val="1D314E"/>
              </a:solidFill>
            </a:endParaRPr>
          </a:p>
        </p:txBody>
      </p:sp>
      <p:cxnSp>
        <p:nvCxnSpPr>
          <p:cNvPr id="216" name="Google Shape;216;p21"/>
          <p:cNvCxnSpPr>
            <a:stCxn id="213" idx="0"/>
          </p:cNvCxnSpPr>
          <p:nvPr/>
        </p:nvCxnSpPr>
        <p:spPr>
          <a:xfrm flipH="1" rot="10800000">
            <a:off x="6048400" y="1757513"/>
            <a:ext cx="847800" cy="762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1"/>
          <p:cNvSpPr txBox="1"/>
          <p:nvPr/>
        </p:nvSpPr>
        <p:spPr>
          <a:xfrm>
            <a:off x="183050" y="4641775"/>
            <a:ext cx="84969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D314E"/>
              </a:buClr>
              <a:buSzPts val="1800"/>
              <a:buChar char="-"/>
            </a:pPr>
            <a:r>
              <a:rPr lang="en-US" sz="1800">
                <a:solidFill>
                  <a:srgbClr val="1D314E"/>
                </a:solidFill>
              </a:rPr>
              <a:t>St는 네트워크의 “메모리” 부분으로서, 이전 시간 스텝의 hidden state 값과 현재 시간 스텝의 입력값에 의해 계산된다.</a:t>
            </a:r>
            <a:endParaRPr sz="1800">
              <a:solidFill>
                <a:srgbClr val="1D314E"/>
              </a:solidFill>
            </a:endParaRPr>
          </a:p>
        </p:txBody>
      </p:sp>
      <p:pic>
        <p:nvPicPr>
          <p:cNvPr id="218" name="Google Shape;2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7975" y="5693625"/>
            <a:ext cx="64579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22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22"/>
          <p:cNvSpPr txBox="1"/>
          <p:nvPr/>
        </p:nvSpPr>
        <p:spPr>
          <a:xfrm>
            <a:off x="7277411" y="195231"/>
            <a:ext cx="158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226" name="Google Shape;22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 txBox="1"/>
          <p:nvPr>
            <p:ph type="title"/>
          </p:nvPr>
        </p:nvSpPr>
        <p:spPr>
          <a:xfrm>
            <a:off x="364802" y="396474"/>
            <a:ext cx="89643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RNN(Recurrent Neural Network)</a:t>
            </a:r>
            <a:endParaRPr/>
          </a:p>
        </p:txBody>
      </p:sp>
      <p:sp>
        <p:nvSpPr>
          <p:cNvPr id="228" name="Google Shape;228;p22"/>
          <p:cNvSpPr txBox="1"/>
          <p:nvPr/>
        </p:nvSpPr>
        <p:spPr>
          <a:xfrm>
            <a:off x="601375" y="1461998"/>
            <a:ext cx="7985700" cy="23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D314E"/>
              </a:buClr>
              <a:buSzPts val="1800"/>
              <a:buChar char="-"/>
            </a:pPr>
            <a:r>
              <a:rPr lang="en-US" sz="1800">
                <a:solidFill>
                  <a:srgbClr val="1D314E"/>
                </a:solidFill>
                <a:highlight>
                  <a:srgbClr val="FFFFFF"/>
                </a:highlight>
              </a:rPr>
              <a:t>언어 모델은 주어진 문장에서 이전 단어들을 보고 다음 단어가 나올 확률을 계산해주는 모델</a:t>
            </a:r>
            <a:endParaRPr sz="1800">
              <a:solidFill>
                <a:srgbClr val="1D314E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D314E"/>
              </a:buClr>
              <a:buSzPts val="1800"/>
              <a:buChar char="-"/>
            </a:pPr>
            <a:r>
              <a:rPr lang="en-US" sz="1800">
                <a:solidFill>
                  <a:srgbClr val="1D314E"/>
                </a:solidFill>
                <a:highlight>
                  <a:srgbClr val="FFFFFF"/>
                </a:highlight>
              </a:rPr>
              <a:t>문장의 확률을 계산하거나, 또는 이전 단어들이 주어졌을 때, 다음 단어가 나올 확률을 계산하는 것.</a:t>
            </a:r>
            <a:endParaRPr sz="1800">
              <a:solidFill>
                <a:srgbClr val="1D314E"/>
              </a:solidFill>
            </a:endParaRPr>
          </a:p>
        </p:txBody>
      </p:sp>
      <p:pic>
        <p:nvPicPr>
          <p:cNvPr id="229" name="Google Shape;2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75" y="1378375"/>
            <a:ext cx="3352800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" name="Google Shape;235;p23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Google Shape;236;p23"/>
          <p:cNvSpPr txBox="1"/>
          <p:nvPr/>
        </p:nvSpPr>
        <p:spPr>
          <a:xfrm>
            <a:off x="7277411" y="195231"/>
            <a:ext cx="158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237" name="Google Shape;2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 txBox="1"/>
          <p:nvPr>
            <p:ph type="title"/>
          </p:nvPr>
        </p:nvSpPr>
        <p:spPr>
          <a:xfrm>
            <a:off x="364802" y="396474"/>
            <a:ext cx="89643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RNN(Recurrent Neural Network)</a:t>
            </a:r>
            <a:endParaRPr/>
          </a:p>
        </p:txBody>
      </p:sp>
      <p:pic>
        <p:nvPicPr>
          <p:cNvPr id="239" name="Google Shape;2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800" y="1378375"/>
            <a:ext cx="6324600" cy="51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3"/>
          <p:cNvSpPr/>
          <p:nvPr/>
        </p:nvSpPr>
        <p:spPr>
          <a:xfrm>
            <a:off x="857250" y="4527550"/>
            <a:ext cx="1622400" cy="628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Google Shape;246;p24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7" name="Google Shape;247;p24"/>
          <p:cNvSpPr txBox="1"/>
          <p:nvPr/>
        </p:nvSpPr>
        <p:spPr>
          <a:xfrm>
            <a:off x="7277411" y="195231"/>
            <a:ext cx="158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4"/>
          <p:cNvSpPr txBox="1"/>
          <p:nvPr>
            <p:ph type="title"/>
          </p:nvPr>
        </p:nvSpPr>
        <p:spPr>
          <a:xfrm>
            <a:off x="364802" y="396474"/>
            <a:ext cx="89643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RNN(Recurrent Neural Network)</a:t>
            </a:r>
            <a:endParaRPr/>
          </a:p>
        </p:txBody>
      </p:sp>
      <p:pic>
        <p:nvPicPr>
          <p:cNvPr id="249" name="Google Shape;2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25" y="1235675"/>
            <a:ext cx="4381500" cy="54699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"/>
          <p:cNvSpPr txBox="1"/>
          <p:nvPr/>
        </p:nvSpPr>
        <p:spPr>
          <a:xfrm>
            <a:off x="4384675" y="1258050"/>
            <a:ext cx="52470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D314E"/>
                </a:solidFill>
                <a:highlight>
                  <a:srgbClr val="FFFFFF"/>
                </a:highlight>
              </a:rPr>
              <a:t>   - t 스텝의 출력값이 t+1 스텝의 입력값으로</a:t>
            </a:r>
            <a:endParaRPr sz="1800">
              <a:solidFill>
                <a:srgbClr val="1D314E"/>
              </a:solidFill>
            </a:endParaRPr>
          </a:p>
        </p:txBody>
      </p:sp>
      <p:pic>
        <p:nvPicPr>
          <p:cNvPr id="251" name="Google Shape;2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225" y="2139946"/>
            <a:ext cx="4381500" cy="38910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52" name="Google Shape;25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/>
          <p:nvPr/>
        </p:nvSpPr>
        <p:spPr>
          <a:xfrm>
            <a:off x="255952" y="1765785"/>
            <a:ext cx="5173200" cy="4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3375" lvl="0" marL="333375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F2F2F2"/>
                </a:solidFill>
              </a:rPr>
              <a:t>프로젝트 소개</a:t>
            </a:r>
            <a:endParaRPr b="1" i="0" sz="16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333375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Arial"/>
              <a:buAutoNum type="arabicPeriod"/>
            </a:pPr>
            <a:r>
              <a:rPr b="1" i="0" lang="en-US" sz="16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lang="en-US" sz="1600">
                <a:solidFill>
                  <a:srgbClr val="EFEFEF"/>
                </a:solidFill>
              </a:rPr>
              <a:t>nn</a:t>
            </a:r>
            <a:endParaRPr b="1" i="0" sz="1600" u="none" cap="none" strike="noStrik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333375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chemeClr val="dk1"/>
                </a:solidFill>
              </a:rPr>
              <a:t>Beam Search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333375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EFEFEF"/>
                </a:solidFill>
              </a:rPr>
              <a:t>결과 및 소감</a:t>
            </a:r>
            <a:endParaRPr b="1" i="0" sz="1600" u="none" cap="none" strike="noStrik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p25"/>
          <p:cNvCxnSpPr/>
          <p:nvPr/>
        </p:nvCxnSpPr>
        <p:spPr>
          <a:xfrm>
            <a:off x="366713" y="2129289"/>
            <a:ext cx="24810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9" name="Google Shape;259;p25"/>
          <p:cNvCxnSpPr/>
          <p:nvPr/>
        </p:nvCxnSpPr>
        <p:spPr>
          <a:xfrm>
            <a:off x="364474" y="3026943"/>
            <a:ext cx="24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0" name="Google Shape;260;p25"/>
          <p:cNvCxnSpPr/>
          <p:nvPr/>
        </p:nvCxnSpPr>
        <p:spPr>
          <a:xfrm>
            <a:off x="364474" y="3437670"/>
            <a:ext cx="248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1" name="Google Shape;261;p25"/>
          <p:cNvCxnSpPr/>
          <p:nvPr/>
        </p:nvCxnSpPr>
        <p:spPr>
          <a:xfrm>
            <a:off x="364474" y="2600573"/>
            <a:ext cx="24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" name="Google Shape;262;p25"/>
          <p:cNvSpPr txBox="1"/>
          <p:nvPr>
            <p:ph type="title"/>
          </p:nvPr>
        </p:nvSpPr>
        <p:spPr>
          <a:xfrm>
            <a:off x="243848" y="152400"/>
            <a:ext cx="85320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14E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1D314E"/>
                </a:solidFill>
              </a:rPr>
              <a:t>목차</a:t>
            </a:r>
            <a:endParaRPr/>
          </a:p>
        </p:txBody>
      </p:sp>
      <p:pic>
        <p:nvPicPr>
          <p:cNvPr descr="Related image" id="263" name="Google Shape;2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25"/>
          <p:cNvCxnSpPr/>
          <p:nvPr/>
        </p:nvCxnSpPr>
        <p:spPr>
          <a:xfrm>
            <a:off x="366713" y="1732056"/>
            <a:ext cx="24810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6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1" name="Google Shape;271;p26"/>
          <p:cNvSpPr txBox="1"/>
          <p:nvPr>
            <p:ph type="title"/>
          </p:nvPr>
        </p:nvSpPr>
        <p:spPr>
          <a:xfrm>
            <a:off x="256544" y="700126"/>
            <a:ext cx="6995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Rnn에서 트리 구성</a:t>
            </a:r>
            <a:endParaRPr b="1" sz="4000">
              <a:solidFill>
                <a:srgbClr val="1C31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6"/>
          <p:cNvSpPr txBox="1"/>
          <p:nvPr/>
        </p:nvSpPr>
        <p:spPr>
          <a:xfrm>
            <a:off x="7277411" y="195231"/>
            <a:ext cx="158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273" name="Google Shape;27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6"/>
          <p:cNvSpPr txBox="1"/>
          <p:nvPr>
            <p:ph idx="1" type="body"/>
          </p:nvPr>
        </p:nvSpPr>
        <p:spPr>
          <a:xfrm>
            <a:off x="3873750" y="2131225"/>
            <a:ext cx="5107500" cy="21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트리 구성 - Greedy search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문장에서 단어에 대한 인접 행렬 구성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이웃 경우의 수 구하기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경우의 수 중 RNN 모델이 내놓는 score 값 구하기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score 높은 애들끼리 묶기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반복하면서 트리 구성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75" name="Google Shape;2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00" y="1847847"/>
            <a:ext cx="3508954" cy="224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550" y="4238125"/>
            <a:ext cx="3555294" cy="23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9669" y="4390525"/>
            <a:ext cx="3661430" cy="23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/>
          <p:nvPr/>
        </p:nvSpPr>
        <p:spPr>
          <a:xfrm>
            <a:off x="0" y="3037275"/>
            <a:ext cx="364800" cy="8025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3830250" y="6374275"/>
            <a:ext cx="884100" cy="3936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27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27"/>
          <p:cNvSpPr txBox="1"/>
          <p:nvPr>
            <p:ph type="title"/>
          </p:nvPr>
        </p:nvSpPr>
        <p:spPr>
          <a:xfrm>
            <a:off x="256544" y="700126"/>
            <a:ext cx="6995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Rnn에서 트리 구성</a:t>
            </a:r>
            <a:endParaRPr b="1" sz="4000">
              <a:solidFill>
                <a:srgbClr val="1C31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7277411" y="195231"/>
            <a:ext cx="158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288" name="Google Shape;28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7"/>
          <p:cNvSpPr txBox="1"/>
          <p:nvPr>
            <p:ph idx="1" type="body"/>
          </p:nvPr>
        </p:nvSpPr>
        <p:spPr>
          <a:xfrm>
            <a:off x="3873750" y="2131225"/>
            <a:ext cx="5107500" cy="21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트리 구성 - Greedy search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문장에서 단어에 대한 인접 행렬 구성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이웃 경우의 수 구하기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경우의 수 중 RNN 모델이 내놓는 score 값 구하기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score 높은 애들끼리 묶기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반복하면서 트리 구성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90" name="Google Shape;2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25" y="1695775"/>
            <a:ext cx="3936407" cy="23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/>
          <p:nvPr/>
        </p:nvSpPr>
        <p:spPr>
          <a:xfrm>
            <a:off x="3873750" y="4238125"/>
            <a:ext cx="884100" cy="681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7"/>
          <p:cNvSpPr txBox="1"/>
          <p:nvPr>
            <p:ph idx="1" type="body"/>
          </p:nvPr>
        </p:nvSpPr>
        <p:spPr>
          <a:xfrm>
            <a:off x="1423800" y="5146700"/>
            <a:ext cx="57840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2000"/>
              <a:t>문장에서 한 단어의 이웃은 2 뿐</a:t>
            </a:r>
            <a:endParaRPr sz="2000"/>
          </a:p>
          <a:p>
            <a:pPr indent="0" lvl="0" marL="45720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2000"/>
              <a:t>less greedy search,</a:t>
            </a:r>
            <a:endParaRPr sz="2000"/>
          </a:p>
          <a:p>
            <a:pPr indent="0" lvl="0" marL="45720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2800"/>
              <a:t>beam search 가능</a:t>
            </a:r>
            <a:endParaRPr b="1" sz="28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/>
        </p:nvSpPr>
        <p:spPr>
          <a:xfrm>
            <a:off x="255952" y="1765785"/>
            <a:ext cx="5173304" cy="4714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3375" lvl="0" marL="333375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3F3F3F"/>
                </a:solidFill>
              </a:rPr>
              <a:t>프로젝트 소개</a:t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333375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3F3F3F"/>
                </a:solidFill>
              </a:rPr>
              <a:t>Rnn</a:t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333375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3F3F3F"/>
                </a:solidFill>
              </a:rPr>
              <a:t>Beam Search</a:t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333375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3F3F3F"/>
                </a:solidFill>
              </a:rPr>
              <a:t>결과 및 소감</a:t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" name="Google Shape;83;p10"/>
          <p:cNvCxnSpPr/>
          <p:nvPr/>
        </p:nvCxnSpPr>
        <p:spPr>
          <a:xfrm>
            <a:off x="366713" y="2174667"/>
            <a:ext cx="24810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0"/>
          <p:cNvCxnSpPr/>
          <p:nvPr/>
        </p:nvCxnSpPr>
        <p:spPr>
          <a:xfrm>
            <a:off x="364474" y="2996121"/>
            <a:ext cx="24810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10"/>
          <p:cNvCxnSpPr/>
          <p:nvPr/>
        </p:nvCxnSpPr>
        <p:spPr>
          <a:xfrm>
            <a:off x="364474" y="3406848"/>
            <a:ext cx="24810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10"/>
          <p:cNvCxnSpPr/>
          <p:nvPr/>
        </p:nvCxnSpPr>
        <p:spPr>
          <a:xfrm>
            <a:off x="364474" y="2585394"/>
            <a:ext cx="24810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10"/>
          <p:cNvSpPr txBox="1"/>
          <p:nvPr>
            <p:ph type="title"/>
          </p:nvPr>
        </p:nvSpPr>
        <p:spPr>
          <a:xfrm>
            <a:off x="243848" y="152400"/>
            <a:ext cx="8531851" cy="884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14E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1D314E"/>
                </a:solidFill>
              </a:rPr>
              <a:t>목차</a:t>
            </a:r>
            <a:endParaRPr/>
          </a:p>
        </p:txBody>
      </p:sp>
      <p:pic>
        <p:nvPicPr>
          <p:cNvPr descr="Related image" id="88" name="Google Shape;8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0"/>
          <p:cNvCxnSpPr/>
          <p:nvPr/>
        </p:nvCxnSpPr>
        <p:spPr>
          <a:xfrm>
            <a:off x="366713" y="1777434"/>
            <a:ext cx="24810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28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9" name="Google Shape;299;p28"/>
          <p:cNvSpPr txBox="1"/>
          <p:nvPr>
            <p:ph type="title"/>
          </p:nvPr>
        </p:nvSpPr>
        <p:spPr>
          <a:xfrm>
            <a:off x="256544" y="700126"/>
            <a:ext cx="6995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Beam Search</a:t>
            </a:r>
            <a:endParaRPr b="1" sz="4000">
              <a:solidFill>
                <a:srgbClr val="1C31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7277411" y="195231"/>
            <a:ext cx="158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301" name="Google Shape;30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8"/>
          <p:cNvSpPr txBox="1"/>
          <p:nvPr>
            <p:ph idx="1" type="body"/>
          </p:nvPr>
        </p:nvSpPr>
        <p:spPr>
          <a:xfrm>
            <a:off x="365125" y="1433200"/>
            <a:ext cx="5107500" cy="1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한 단계에서 단어를 n개 예측 후 조합</a:t>
            </a:r>
            <a:endParaRPr sz="1600"/>
          </a:p>
          <a:p>
            <a:pPr indent="0" lvl="0" marL="45720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/>
              <a:t>(n = beam size)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beam size: 대부분 3~10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03" name="Google Shape;3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238175" y="985771"/>
            <a:ext cx="6525826" cy="423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125" y="2901700"/>
            <a:ext cx="3943799" cy="270134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>
            <p:ph idx="1" type="body"/>
          </p:nvPr>
        </p:nvSpPr>
        <p:spPr>
          <a:xfrm>
            <a:off x="5200125" y="3144925"/>
            <a:ext cx="3943800" cy="22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1400"/>
              <a:t>beam size = 3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1400"/>
              <a:t>한 단계에서 3개의 단어를 예측,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1400"/>
              <a:t>각각의 단어를 이용해서 i+1번째의 단어 3개를 예측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1400"/>
              <a:t>각각의 조합을 묶어서 조합 가능성이 가장 높은 것을 선택</a:t>
            </a:r>
            <a:endParaRPr sz="1400"/>
          </a:p>
        </p:txBody>
      </p:sp>
      <p:sp>
        <p:nvSpPr>
          <p:cNvPr id="306" name="Google Shape;306;p28"/>
          <p:cNvSpPr/>
          <p:nvPr/>
        </p:nvSpPr>
        <p:spPr>
          <a:xfrm>
            <a:off x="4252225" y="5297850"/>
            <a:ext cx="884100" cy="681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8"/>
          <p:cNvSpPr txBox="1"/>
          <p:nvPr>
            <p:ph idx="1" type="body"/>
          </p:nvPr>
        </p:nvSpPr>
        <p:spPr>
          <a:xfrm>
            <a:off x="2241300" y="5757235"/>
            <a:ext cx="51075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2800"/>
              <a:t>Top Down Beam Search</a:t>
            </a:r>
            <a:endParaRPr b="1" sz="28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Google Shape;313;p29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4" name="Google Shape;314;p29"/>
          <p:cNvSpPr txBox="1"/>
          <p:nvPr>
            <p:ph type="title"/>
          </p:nvPr>
        </p:nvSpPr>
        <p:spPr>
          <a:xfrm>
            <a:off x="256544" y="700126"/>
            <a:ext cx="6995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Bottom up </a:t>
            </a:r>
            <a:r>
              <a:rPr b="1" lang="en-US" sz="4000">
                <a:solidFill>
                  <a:srgbClr val="1C314E"/>
                </a:solidFill>
              </a:rPr>
              <a:t>Beam Search</a:t>
            </a:r>
            <a:endParaRPr b="1" sz="4000">
              <a:solidFill>
                <a:srgbClr val="1C31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9"/>
          <p:cNvSpPr txBox="1"/>
          <p:nvPr/>
        </p:nvSpPr>
        <p:spPr>
          <a:xfrm>
            <a:off x="7277411" y="195231"/>
            <a:ext cx="158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316" name="Google Shape;31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9"/>
          <p:cNvSpPr txBox="1"/>
          <p:nvPr>
            <p:ph idx="1" type="body"/>
          </p:nvPr>
        </p:nvSpPr>
        <p:spPr>
          <a:xfrm>
            <a:off x="107775" y="1555988"/>
            <a:ext cx="5413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2400"/>
              <a:t>하위 노드에서 상위 노드로 결합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400"/>
          </a:p>
        </p:txBody>
      </p:sp>
      <p:pic>
        <p:nvPicPr>
          <p:cNvPr id="318" name="Google Shape;3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238175" y="985771"/>
            <a:ext cx="6525826" cy="4237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9"/>
          <p:cNvSpPr txBox="1"/>
          <p:nvPr>
            <p:ph idx="1" type="body"/>
          </p:nvPr>
        </p:nvSpPr>
        <p:spPr>
          <a:xfrm>
            <a:off x="365125" y="2228525"/>
            <a:ext cx="3943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1400"/>
              <a:t>Ex. 단어 7개, beam size =2</a:t>
            </a:r>
            <a:endParaRPr sz="1400"/>
          </a:p>
        </p:txBody>
      </p:sp>
      <p:pic>
        <p:nvPicPr>
          <p:cNvPr id="320" name="Google Shape;3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13" y="2901050"/>
            <a:ext cx="3743325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9"/>
          <p:cNvSpPr/>
          <p:nvPr/>
        </p:nvSpPr>
        <p:spPr>
          <a:xfrm>
            <a:off x="3871300" y="3321300"/>
            <a:ext cx="560100" cy="21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9"/>
          <p:cNvSpPr/>
          <p:nvPr/>
        </p:nvSpPr>
        <p:spPr>
          <a:xfrm>
            <a:off x="904025" y="2877150"/>
            <a:ext cx="1513800" cy="30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9"/>
          <p:cNvSpPr txBox="1"/>
          <p:nvPr>
            <p:ph idx="1" type="body"/>
          </p:nvPr>
        </p:nvSpPr>
        <p:spPr>
          <a:xfrm>
            <a:off x="4499125" y="3144950"/>
            <a:ext cx="4206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1400">
                <a:solidFill>
                  <a:srgbClr val="313131"/>
                </a:solidFill>
                <a:highlight>
                  <a:srgbClr val="FFFFFF"/>
                </a:highlight>
              </a:rPr>
              <a:t>다음 step에 선택될 수 있는 가능한 모든 경우의 수</a:t>
            </a:r>
            <a:endParaRPr sz="1400"/>
          </a:p>
        </p:txBody>
      </p:sp>
      <p:sp>
        <p:nvSpPr>
          <p:cNvPr id="324" name="Google Shape;324;p29"/>
          <p:cNvSpPr/>
          <p:nvPr/>
        </p:nvSpPr>
        <p:spPr>
          <a:xfrm>
            <a:off x="192500" y="3058825"/>
            <a:ext cx="575400" cy="17259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9"/>
          <p:cNvSpPr txBox="1"/>
          <p:nvPr>
            <p:ph idx="1" type="body"/>
          </p:nvPr>
        </p:nvSpPr>
        <p:spPr>
          <a:xfrm>
            <a:off x="836475" y="4450100"/>
            <a:ext cx="4206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1400">
                <a:solidFill>
                  <a:srgbClr val="313131"/>
                </a:solidFill>
                <a:highlight>
                  <a:srgbClr val="FFFFFF"/>
                </a:highlight>
              </a:rPr>
              <a:t>모델의 판단 결과</a:t>
            </a:r>
            <a:endParaRPr sz="1400"/>
          </a:p>
        </p:txBody>
      </p:sp>
      <p:pic>
        <p:nvPicPr>
          <p:cNvPr id="326" name="Google Shape;32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5425" y="4191852"/>
            <a:ext cx="3629200" cy="2400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2" name="Google Shape;332;p30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3" name="Google Shape;333;p30"/>
          <p:cNvSpPr txBox="1"/>
          <p:nvPr>
            <p:ph type="title"/>
          </p:nvPr>
        </p:nvSpPr>
        <p:spPr>
          <a:xfrm>
            <a:off x="256544" y="700126"/>
            <a:ext cx="6995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Bottom up Beam Search</a:t>
            </a:r>
            <a:endParaRPr b="1" sz="4000">
              <a:solidFill>
                <a:srgbClr val="1C31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0"/>
          <p:cNvSpPr txBox="1"/>
          <p:nvPr/>
        </p:nvSpPr>
        <p:spPr>
          <a:xfrm>
            <a:off x="7277411" y="195231"/>
            <a:ext cx="158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335" name="Google Shape;33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 txBox="1"/>
          <p:nvPr>
            <p:ph idx="1" type="body"/>
          </p:nvPr>
        </p:nvSpPr>
        <p:spPr>
          <a:xfrm>
            <a:off x="107775" y="1555988"/>
            <a:ext cx="5413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2400"/>
              <a:t>하위 노드에서 상위 노드로 결합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400"/>
          </a:p>
        </p:txBody>
      </p:sp>
      <p:pic>
        <p:nvPicPr>
          <p:cNvPr id="337" name="Google Shape;3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238175" y="985771"/>
            <a:ext cx="6525826" cy="423779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0"/>
          <p:cNvSpPr txBox="1"/>
          <p:nvPr>
            <p:ph idx="1" type="body"/>
          </p:nvPr>
        </p:nvSpPr>
        <p:spPr>
          <a:xfrm>
            <a:off x="365125" y="2228525"/>
            <a:ext cx="3943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1400"/>
              <a:t>Ex. 단어 7개, beam size =2</a:t>
            </a:r>
            <a:endParaRPr sz="1400"/>
          </a:p>
        </p:txBody>
      </p:sp>
      <p:sp>
        <p:nvSpPr>
          <p:cNvPr id="339" name="Google Shape;339;p30"/>
          <p:cNvSpPr/>
          <p:nvPr/>
        </p:nvSpPr>
        <p:spPr>
          <a:xfrm>
            <a:off x="3958500" y="3144950"/>
            <a:ext cx="560100" cy="21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4938000" y="2894275"/>
            <a:ext cx="4206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1400">
                <a:solidFill>
                  <a:srgbClr val="313131"/>
                </a:solidFill>
                <a:highlight>
                  <a:srgbClr val="FFFFFF"/>
                </a:highlight>
              </a:rPr>
              <a:t>이 때 다섯번째 아이템은 양 쪽 다에 속할 수 없음.</a:t>
            </a:r>
            <a:endParaRPr sz="1400">
              <a:solidFill>
                <a:srgbClr val="31313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1400">
                <a:solidFill>
                  <a:srgbClr val="313131"/>
                </a:solidFill>
                <a:highlight>
                  <a:srgbClr val="FFFFFF"/>
                </a:highlight>
              </a:rPr>
              <a:t>따라서 스코어 높은 곳에 할당</a:t>
            </a:r>
            <a:endParaRPr sz="1400">
              <a:solidFill>
                <a:srgbClr val="313131"/>
              </a:solidFill>
              <a:highlight>
                <a:srgbClr val="FFFFFF"/>
              </a:highlight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888" y="2750350"/>
            <a:ext cx="2921425" cy="234286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/>
          <p:nvPr/>
        </p:nvSpPr>
        <p:spPr>
          <a:xfrm>
            <a:off x="2372575" y="4391075"/>
            <a:ext cx="560100" cy="711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5038" y="4163225"/>
            <a:ext cx="2921400" cy="2307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9" name="Google Shape;349;p31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31"/>
          <p:cNvSpPr txBox="1"/>
          <p:nvPr>
            <p:ph type="title"/>
          </p:nvPr>
        </p:nvSpPr>
        <p:spPr>
          <a:xfrm>
            <a:off x="256544" y="700126"/>
            <a:ext cx="6995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Bottom up Beam Search</a:t>
            </a:r>
            <a:endParaRPr b="1" sz="4000">
              <a:solidFill>
                <a:srgbClr val="1C31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1"/>
          <p:cNvSpPr txBox="1"/>
          <p:nvPr/>
        </p:nvSpPr>
        <p:spPr>
          <a:xfrm>
            <a:off x="7277411" y="195231"/>
            <a:ext cx="158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352" name="Google Shape;35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1"/>
          <p:cNvSpPr txBox="1"/>
          <p:nvPr>
            <p:ph idx="1" type="body"/>
          </p:nvPr>
        </p:nvSpPr>
        <p:spPr>
          <a:xfrm>
            <a:off x="107775" y="1555988"/>
            <a:ext cx="5413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2400"/>
              <a:t>하위 노드에서 상위 노드로 결합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400"/>
          </a:p>
        </p:txBody>
      </p:sp>
      <p:sp>
        <p:nvSpPr>
          <p:cNvPr id="354" name="Google Shape;354;p31"/>
          <p:cNvSpPr txBox="1"/>
          <p:nvPr>
            <p:ph idx="1" type="body"/>
          </p:nvPr>
        </p:nvSpPr>
        <p:spPr>
          <a:xfrm>
            <a:off x="365125" y="2228525"/>
            <a:ext cx="3943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1400"/>
              <a:t>Ex. 단어 7개, beam size =2</a:t>
            </a:r>
            <a:endParaRPr sz="1400"/>
          </a:p>
        </p:txBody>
      </p:sp>
      <p:pic>
        <p:nvPicPr>
          <p:cNvPr id="355" name="Google Shape;3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8813" y="2809325"/>
            <a:ext cx="3997984" cy="37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Google Shape;361;p32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2" name="Google Shape;362;p32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363" name="Google Shape;36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2"/>
          <p:cNvSpPr txBox="1"/>
          <p:nvPr/>
        </p:nvSpPr>
        <p:spPr>
          <a:xfrm>
            <a:off x="1096675" y="2051213"/>
            <a:ext cx="6995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1313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B가 클수록 알고리즘이 고려할 가능성이 많아지고 따라서 더 나은 문장을 찾습니다. </a:t>
            </a:r>
            <a:endParaRPr b="1" sz="1800">
              <a:solidFill>
                <a:srgbClr val="31313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1313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그러나 분명히 이것은 계산 비용을 감수하면서 수행됩니다. </a:t>
            </a:r>
            <a:endParaRPr sz="1800">
              <a:solidFill>
                <a:srgbClr val="31313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1313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따라서 B가 커질수록 더 나은 결과를 얻을 수 있지만 구현이 느려집니다. 반면에 B가 작 으면 결과는 좋지 않지만 빠르게 실행됩니다.</a:t>
            </a:r>
            <a:endParaRPr sz="1800"/>
          </a:p>
        </p:txBody>
      </p:sp>
      <p:sp>
        <p:nvSpPr>
          <p:cNvPr id="365" name="Google Shape;365;p32"/>
          <p:cNvSpPr txBox="1"/>
          <p:nvPr>
            <p:ph type="title"/>
          </p:nvPr>
        </p:nvSpPr>
        <p:spPr>
          <a:xfrm>
            <a:off x="256544" y="700126"/>
            <a:ext cx="6995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Beam Size</a:t>
            </a:r>
            <a:endParaRPr b="1" sz="4000">
              <a:solidFill>
                <a:srgbClr val="1C314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3"/>
          <p:cNvSpPr txBox="1"/>
          <p:nvPr/>
        </p:nvSpPr>
        <p:spPr>
          <a:xfrm>
            <a:off x="255952" y="1765785"/>
            <a:ext cx="5173200" cy="4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3375" lvl="0" marL="333375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F2F2F2"/>
                </a:solidFill>
              </a:rPr>
              <a:t>프로젝트 소개</a:t>
            </a:r>
            <a:endParaRPr b="1" i="0" sz="16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333375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Arial"/>
              <a:buAutoNum type="arabicPeriod"/>
            </a:pPr>
            <a:r>
              <a:rPr b="1" i="0" lang="en-US" sz="16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lang="en-US" sz="1600">
                <a:solidFill>
                  <a:srgbClr val="EFEFEF"/>
                </a:solidFill>
              </a:rPr>
              <a:t>NN</a:t>
            </a:r>
            <a:endParaRPr b="1" i="0" sz="1600" u="none" cap="none" strike="noStrik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333375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F2F2F2"/>
                </a:solidFill>
              </a:rPr>
              <a:t>Beam Search</a:t>
            </a:r>
            <a:endParaRPr b="1" i="0" sz="16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333375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0C0C0C"/>
                </a:solidFill>
              </a:rPr>
              <a:t>결과 및 소감</a:t>
            </a:r>
            <a:endParaRPr b="1" i="0" sz="16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1" name="Google Shape;371;p33"/>
          <p:cNvCxnSpPr/>
          <p:nvPr/>
        </p:nvCxnSpPr>
        <p:spPr>
          <a:xfrm>
            <a:off x="366713" y="2139563"/>
            <a:ext cx="24810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2" name="Google Shape;372;p33"/>
          <p:cNvCxnSpPr/>
          <p:nvPr/>
        </p:nvCxnSpPr>
        <p:spPr>
          <a:xfrm>
            <a:off x="364474" y="3037217"/>
            <a:ext cx="24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3" name="Google Shape;373;p33"/>
          <p:cNvCxnSpPr/>
          <p:nvPr/>
        </p:nvCxnSpPr>
        <p:spPr>
          <a:xfrm>
            <a:off x="364474" y="3447944"/>
            <a:ext cx="2481000" cy="0"/>
          </a:xfrm>
          <a:prstGeom prst="straightConnector1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4" name="Google Shape;374;p33"/>
          <p:cNvCxnSpPr/>
          <p:nvPr/>
        </p:nvCxnSpPr>
        <p:spPr>
          <a:xfrm>
            <a:off x="364474" y="2534647"/>
            <a:ext cx="24810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5" name="Google Shape;375;p33"/>
          <p:cNvSpPr txBox="1"/>
          <p:nvPr>
            <p:ph type="title"/>
          </p:nvPr>
        </p:nvSpPr>
        <p:spPr>
          <a:xfrm>
            <a:off x="243848" y="152400"/>
            <a:ext cx="85320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14E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1D314E"/>
                </a:solidFill>
              </a:rPr>
              <a:t>목차</a:t>
            </a:r>
            <a:endParaRPr/>
          </a:p>
        </p:txBody>
      </p:sp>
      <p:pic>
        <p:nvPicPr>
          <p:cNvPr descr="Related image" id="376" name="Google Shape;37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33"/>
          <p:cNvCxnSpPr/>
          <p:nvPr/>
        </p:nvCxnSpPr>
        <p:spPr>
          <a:xfrm>
            <a:off x="366713" y="1742330"/>
            <a:ext cx="24810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3" name="Google Shape;383;p34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4" name="Google Shape;384;p34"/>
          <p:cNvSpPr txBox="1"/>
          <p:nvPr>
            <p:ph type="title"/>
          </p:nvPr>
        </p:nvSpPr>
        <p:spPr>
          <a:xfrm>
            <a:off x="256544" y="700126"/>
            <a:ext cx="6995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결과 및 소감</a:t>
            </a:r>
            <a:endParaRPr/>
          </a:p>
        </p:txBody>
      </p:sp>
      <p:sp>
        <p:nvSpPr>
          <p:cNvPr id="385" name="Google Shape;385;p34"/>
          <p:cNvSpPr txBox="1"/>
          <p:nvPr/>
        </p:nvSpPr>
        <p:spPr>
          <a:xfrm>
            <a:off x="7277411" y="195231"/>
            <a:ext cx="158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386" name="Google Shape;38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4"/>
          <p:cNvSpPr txBox="1"/>
          <p:nvPr/>
        </p:nvSpPr>
        <p:spPr>
          <a:xfrm>
            <a:off x="646100" y="4294225"/>
            <a:ext cx="6396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CER = edit distance / # characters</a:t>
            </a:r>
            <a:endParaRPr b="1" sz="22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-US" sz="2200" u="sng">
                <a:solidFill>
                  <a:schemeClr val="accent2"/>
                </a:solidFill>
              </a:rPr>
              <a:t>→ 4681/12057 = 0.39</a:t>
            </a:r>
            <a:endParaRPr b="1" sz="2200" u="sng">
              <a:solidFill>
                <a:schemeClr val="accent2"/>
              </a:solidFill>
            </a:endParaRPr>
          </a:p>
        </p:txBody>
      </p:sp>
      <p:sp>
        <p:nvSpPr>
          <p:cNvPr id="388" name="Google Shape;388;p34"/>
          <p:cNvSpPr txBox="1"/>
          <p:nvPr/>
        </p:nvSpPr>
        <p:spPr>
          <a:xfrm rot="5400000">
            <a:off x="4079100" y="2667675"/>
            <a:ext cx="11289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• • •</a:t>
            </a:r>
            <a:endParaRPr/>
          </a:p>
        </p:txBody>
      </p:sp>
      <p:pic>
        <p:nvPicPr>
          <p:cNvPr id="389" name="Google Shape;389;p34"/>
          <p:cNvPicPr preferRelativeResize="0"/>
          <p:nvPr/>
        </p:nvPicPr>
        <p:blipFill rotWithShape="1">
          <a:blip r:embed="rId4">
            <a:alphaModFix/>
          </a:blip>
          <a:srcRect b="83538" l="0" r="0" t="0"/>
          <a:stretch/>
        </p:blipFill>
        <p:spPr>
          <a:xfrm>
            <a:off x="509625" y="1433201"/>
            <a:ext cx="8169198" cy="12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4"/>
          <p:cNvPicPr preferRelativeResize="0"/>
          <p:nvPr/>
        </p:nvPicPr>
        <p:blipFill rotWithShape="1">
          <a:blip r:embed="rId5">
            <a:alphaModFix/>
          </a:blip>
          <a:srcRect b="0" l="0" r="0" t="90749"/>
          <a:stretch/>
        </p:blipFill>
        <p:spPr>
          <a:xfrm>
            <a:off x="509625" y="3438525"/>
            <a:ext cx="8169201" cy="74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4"/>
          <p:cNvSpPr/>
          <p:nvPr/>
        </p:nvSpPr>
        <p:spPr>
          <a:xfrm>
            <a:off x="1056000" y="3708225"/>
            <a:ext cx="1512000" cy="364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4"/>
          <p:cNvSpPr/>
          <p:nvPr/>
        </p:nvSpPr>
        <p:spPr>
          <a:xfrm>
            <a:off x="5133575" y="1433200"/>
            <a:ext cx="1292700" cy="297300"/>
          </a:xfrm>
          <a:prstGeom prst="rect">
            <a:avLst/>
          </a:prstGeom>
          <a:noFill/>
          <a:ln cap="flat" cmpd="sng" w="38100">
            <a:solidFill>
              <a:srgbClr val="E883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4"/>
          <p:cNvSpPr/>
          <p:nvPr/>
        </p:nvSpPr>
        <p:spPr>
          <a:xfrm>
            <a:off x="3553050" y="1433200"/>
            <a:ext cx="884100" cy="297300"/>
          </a:xfrm>
          <a:prstGeom prst="rect">
            <a:avLst/>
          </a:prstGeom>
          <a:noFill/>
          <a:ln cap="flat" cmpd="sng" w="38100">
            <a:solidFill>
              <a:srgbClr val="E883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35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0" name="Google Shape;400;p35"/>
          <p:cNvSpPr txBox="1"/>
          <p:nvPr>
            <p:ph type="title"/>
          </p:nvPr>
        </p:nvSpPr>
        <p:spPr>
          <a:xfrm>
            <a:off x="256544" y="700126"/>
            <a:ext cx="6995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결과 및 소감</a:t>
            </a:r>
            <a:endParaRPr/>
          </a:p>
        </p:txBody>
      </p:sp>
      <p:sp>
        <p:nvSpPr>
          <p:cNvPr id="401" name="Google Shape;401;p35"/>
          <p:cNvSpPr txBox="1"/>
          <p:nvPr/>
        </p:nvSpPr>
        <p:spPr>
          <a:xfrm>
            <a:off x="7277411" y="195231"/>
            <a:ext cx="158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402" name="Google Shape;40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5"/>
          <p:cNvSpPr txBox="1"/>
          <p:nvPr/>
        </p:nvSpPr>
        <p:spPr>
          <a:xfrm>
            <a:off x="646100" y="4294225"/>
            <a:ext cx="63960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CER = edit distance / # characters</a:t>
            </a:r>
            <a:endParaRPr b="1" sz="22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2200" u="sng">
                <a:solidFill>
                  <a:schemeClr val="accent2"/>
                </a:solidFill>
              </a:rPr>
              <a:t>→ 1595/12057 = 0.132</a:t>
            </a:r>
            <a:endParaRPr b="1" sz="2200" u="sng">
              <a:solidFill>
                <a:schemeClr val="accen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★ Training을 많이 할 수록 CER이 낮아진다</a:t>
            </a:r>
            <a:endParaRPr b="1" sz="2200">
              <a:solidFill>
                <a:schemeClr val="accent2"/>
              </a:solidFill>
            </a:endParaRPr>
          </a:p>
        </p:txBody>
      </p:sp>
      <p:pic>
        <p:nvPicPr>
          <p:cNvPr id="404" name="Google Shape;404;p35"/>
          <p:cNvPicPr preferRelativeResize="0"/>
          <p:nvPr/>
        </p:nvPicPr>
        <p:blipFill rotWithShape="1">
          <a:blip r:embed="rId4">
            <a:alphaModFix/>
          </a:blip>
          <a:srcRect b="82515" l="0" r="0" t="0"/>
          <a:stretch/>
        </p:blipFill>
        <p:spPr>
          <a:xfrm>
            <a:off x="364800" y="1413850"/>
            <a:ext cx="8638377" cy="14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5"/>
          <p:cNvSpPr/>
          <p:nvPr/>
        </p:nvSpPr>
        <p:spPr>
          <a:xfrm>
            <a:off x="5346775" y="1413850"/>
            <a:ext cx="1292700" cy="297300"/>
          </a:xfrm>
          <a:prstGeom prst="rect">
            <a:avLst/>
          </a:prstGeom>
          <a:noFill/>
          <a:ln cap="flat" cmpd="sng" w="38100">
            <a:solidFill>
              <a:srgbClr val="E883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35"/>
          <p:cNvPicPr preferRelativeResize="0"/>
          <p:nvPr/>
        </p:nvPicPr>
        <p:blipFill rotWithShape="1">
          <a:blip r:embed="rId5">
            <a:alphaModFix/>
          </a:blip>
          <a:srcRect b="0" l="0" r="0" t="90751"/>
          <a:stretch/>
        </p:blipFill>
        <p:spPr>
          <a:xfrm>
            <a:off x="380975" y="3338375"/>
            <a:ext cx="8606024" cy="88410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5"/>
          <p:cNvSpPr/>
          <p:nvPr/>
        </p:nvSpPr>
        <p:spPr>
          <a:xfrm>
            <a:off x="894200" y="3637125"/>
            <a:ext cx="1460700" cy="364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5"/>
          <p:cNvSpPr txBox="1"/>
          <p:nvPr/>
        </p:nvSpPr>
        <p:spPr>
          <a:xfrm rot="5400000">
            <a:off x="4188900" y="2788350"/>
            <a:ext cx="11289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• • •</a:t>
            </a:r>
            <a:endParaRPr/>
          </a:p>
        </p:txBody>
      </p:sp>
      <p:sp>
        <p:nvSpPr>
          <p:cNvPr id="409" name="Google Shape;409;p35"/>
          <p:cNvSpPr/>
          <p:nvPr/>
        </p:nvSpPr>
        <p:spPr>
          <a:xfrm>
            <a:off x="3553050" y="1433200"/>
            <a:ext cx="884100" cy="364800"/>
          </a:xfrm>
          <a:prstGeom prst="rect">
            <a:avLst/>
          </a:prstGeom>
          <a:noFill/>
          <a:ln cap="flat" cmpd="sng" w="38100">
            <a:solidFill>
              <a:srgbClr val="E883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5" name="Google Shape;415;p36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6" name="Google Shape;416;p36"/>
          <p:cNvSpPr txBox="1"/>
          <p:nvPr>
            <p:ph type="title"/>
          </p:nvPr>
        </p:nvSpPr>
        <p:spPr>
          <a:xfrm>
            <a:off x="256544" y="700126"/>
            <a:ext cx="6995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결과 및 소감</a:t>
            </a:r>
            <a:endParaRPr/>
          </a:p>
        </p:txBody>
      </p:sp>
      <p:sp>
        <p:nvSpPr>
          <p:cNvPr id="417" name="Google Shape;417;p36"/>
          <p:cNvSpPr txBox="1"/>
          <p:nvPr/>
        </p:nvSpPr>
        <p:spPr>
          <a:xfrm>
            <a:off x="7277411" y="195231"/>
            <a:ext cx="158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418" name="Google Shape;4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6"/>
          <p:cNvSpPr txBox="1"/>
          <p:nvPr/>
        </p:nvSpPr>
        <p:spPr>
          <a:xfrm>
            <a:off x="556100" y="4267225"/>
            <a:ext cx="6396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CER = edit distance / # characters</a:t>
            </a:r>
            <a:endParaRPr b="1" sz="22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-US" sz="2200" u="sng">
                <a:solidFill>
                  <a:schemeClr val="accent2"/>
                </a:solidFill>
              </a:rPr>
              <a:t>→ 1518/12057 = 0.125</a:t>
            </a:r>
            <a:endParaRPr b="1" sz="2200" u="sng">
              <a:solidFill>
                <a:schemeClr val="accent2"/>
              </a:solidFill>
            </a:endParaRPr>
          </a:p>
        </p:txBody>
      </p:sp>
      <p:pic>
        <p:nvPicPr>
          <p:cNvPr id="420" name="Google Shape;420;p36"/>
          <p:cNvPicPr preferRelativeResize="0"/>
          <p:nvPr/>
        </p:nvPicPr>
        <p:blipFill rotWithShape="1">
          <a:blip r:embed="rId4">
            <a:alphaModFix/>
          </a:blip>
          <a:srcRect b="82731" l="0" r="0" t="0"/>
          <a:stretch/>
        </p:blipFill>
        <p:spPr>
          <a:xfrm>
            <a:off x="262525" y="1509525"/>
            <a:ext cx="8663399" cy="13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6"/>
          <p:cNvPicPr preferRelativeResize="0"/>
          <p:nvPr/>
        </p:nvPicPr>
        <p:blipFill rotWithShape="1">
          <a:blip r:embed="rId5">
            <a:alphaModFix/>
          </a:blip>
          <a:srcRect b="0" l="0" r="0" t="89395"/>
          <a:stretch/>
        </p:blipFill>
        <p:spPr>
          <a:xfrm>
            <a:off x="262513" y="3377463"/>
            <a:ext cx="8663425" cy="8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6"/>
          <p:cNvSpPr/>
          <p:nvPr/>
        </p:nvSpPr>
        <p:spPr>
          <a:xfrm>
            <a:off x="758875" y="3732376"/>
            <a:ext cx="1720800" cy="364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6"/>
          <p:cNvSpPr/>
          <p:nvPr/>
        </p:nvSpPr>
        <p:spPr>
          <a:xfrm>
            <a:off x="5232400" y="1509525"/>
            <a:ext cx="1362000" cy="364800"/>
          </a:xfrm>
          <a:prstGeom prst="rect">
            <a:avLst/>
          </a:prstGeom>
          <a:noFill/>
          <a:ln cap="flat" cmpd="sng" w="38100">
            <a:solidFill>
              <a:srgbClr val="E883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6"/>
          <p:cNvSpPr txBox="1"/>
          <p:nvPr/>
        </p:nvSpPr>
        <p:spPr>
          <a:xfrm rot="5400000">
            <a:off x="4188900" y="2788350"/>
            <a:ext cx="11289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• • •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0" name="Google Shape;430;p37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1" name="Google Shape;431;p37"/>
          <p:cNvSpPr txBox="1"/>
          <p:nvPr>
            <p:ph type="title"/>
          </p:nvPr>
        </p:nvSpPr>
        <p:spPr>
          <a:xfrm>
            <a:off x="256544" y="700126"/>
            <a:ext cx="6995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결과 및 소감</a:t>
            </a:r>
            <a:endParaRPr/>
          </a:p>
        </p:txBody>
      </p:sp>
      <p:sp>
        <p:nvSpPr>
          <p:cNvPr id="432" name="Google Shape;432;p37"/>
          <p:cNvSpPr txBox="1"/>
          <p:nvPr/>
        </p:nvSpPr>
        <p:spPr>
          <a:xfrm>
            <a:off x="7277411" y="195231"/>
            <a:ext cx="158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433" name="Google Shape;43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7"/>
          <p:cNvSpPr txBox="1"/>
          <p:nvPr/>
        </p:nvSpPr>
        <p:spPr>
          <a:xfrm>
            <a:off x="556100" y="4324375"/>
            <a:ext cx="6396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CER = edit distance / # characters</a:t>
            </a:r>
            <a:endParaRPr b="1" sz="22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-US" sz="2200" u="sng">
                <a:solidFill>
                  <a:schemeClr val="accent2"/>
                </a:solidFill>
              </a:rPr>
              <a:t>→ 1525/12057 = 0.126</a:t>
            </a:r>
            <a:endParaRPr b="1" sz="2200" u="sng">
              <a:solidFill>
                <a:schemeClr val="accent2"/>
              </a:solidFill>
            </a:endParaRPr>
          </a:p>
        </p:txBody>
      </p:sp>
      <p:pic>
        <p:nvPicPr>
          <p:cNvPr id="435" name="Google Shape;435;p37"/>
          <p:cNvPicPr preferRelativeResize="0"/>
          <p:nvPr/>
        </p:nvPicPr>
        <p:blipFill rotWithShape="1">
          <a:blip r:embed="rId4">
            <a:alphaModFix/>
          </a:blip>
          <a:srcRect b="83231" l="0" r="0" t="0"/>
          <a:stretch/>
        </p:blipFill>
        <p:spPr>
          <a:xfrm>
            <a:off x="256538" y="1433200"/>
            <a:ext cx="8726468" cy="13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7"/>
          <p:cNvSpPr/>
          <p:nvPr/>
        </p:nvSpPr>
        <p:spPr>
          <a:xfrm>
            <a:off x="5251450" y="1433200"/>
            <a:ext cx="1362000" cy="364800"/>
          </a:xfrm>
          <a:prstGeom prst="rect">
            <a:avLst/>
          </a:prstGeom>
          <a:noFill/>
          <a:ln cap="flat" cmpd="sng" w="38100">
            <a:solidFill>
              <a:srgbClr val="E883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37"/>
          <p:cNvPicPr preferRelativeResize="0"/>
          <p:nvPr/>
        </p:nvPicPr>
        <p:blipFill rotWithShape="1">
          <a:blip r:embed="rId5">
            <a:alphaModFix/>
          </a:blip>
          <a:srcRect b="0" l="0" r="0" t="90257"/>
          <a:stretch/>
        </p:blipFill>
        <p:spPr>
          <a:xfrm>
            <a:off x="256550" y="3418125"/>
            <a:ext cx="8726450" cy="88409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7"/>
          <p:cNvSpPr/>
          <p:nvPr/>
        </p:nvSpPr>
        <p:spPr>
          <a:xfrm>
            <a:off x="758875" y="3703801"/>
            <a:ext cx="1720800" cy="364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7"/>
          <p:cNvSpPr txBox="1"/>
          <p:nvPr/>
        </p:nvSpPr>
        <p:spPr>
          <a:xfrm rot="5400000">
            <a:off x="4188900" y="2788350"/>
            <a:ext cx="11289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• • •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/>
        </p:nvSpPr>
        <p:spPr>
          <a:xfrm>
            <a:off x="255952" y="1765785"/>
            <a:ext cx="5173200" cy="4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3375" lvl="0" marL="333375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3F3F3F"/>
                </a:solidFill>
              </a:rPr>
              <a:t>프로젝트 소개</a:t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333375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Arial"/>
              <a:buAutoNum type="arabicPeriod"/>
            </a:pPr>
            <a:r>
              <a:rPr b="1" i="0" lang="en-US" sz="16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lang="en-US" sz="1600">
                <a:solidFill>
                  <a:srgbClr val="EFEFEF"/>
                </a:solidFill>
              </a:rPr>
              <a:t>nn</a:t>
            </a:r>
            <a:endParaRPr b="1" i="0" sz="1600" u="none" cap="none" strike="noStrik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333375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EFEFEF"/>
                </a:solidFill>
              </a:rPr>
              <a:t>Beam Search</a:t>
            </a:r>
            <a:endParaRPr b="1" i="0" sz="1600" u="none" cap="none" strike="noStrik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333375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EFEFEF"/>
                </a:solidFill>
              </a:rPr>
              <a:t>결과 및 소감</a:t>
            </a:r>
            <a:endParaRPr b="1" i="0" sz="1600" u="none" cap="none" strike="noStrik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11"/>
          <p:cNvCxnSpPr/>
          <p:nvPr/>
        </p:nvCxnSpPr>
        <p:spPr>
          <a:xfrm>
            <a:off x="366713" y="2184941"/>
            <a:ext cx="24810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11"/>
          <p:cNvCxnSpPr/>
          <p:nvPr/>
        </p:nvCxnSpPr>
        <p:spPr>
          <a:xfrm>
            <a:off x="364474" y="3006395"/>
            <a:ext cx="248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11"/>
          <p:cNvCxnSpPr/>
          <p:nvPr/>
        </p:nvCxnSpPr>
        <p:spPr>
          <a:xfrm>
            <a:off x="364474" y="3417122"/>
            <a:ext cx="248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p11"/>
          <p:cNvCxnSpPr/>
          <p:nvPr/>
        </p:nvCxnSpPr>
        <p:spPr>
          <a:xfrm>
            <a:off x="364474" y="2580025"/>
            <a:ext cx="248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11"/>
          <p:cNvSpPr txBox="1"/>
          <p:nvPr>
            <p:ph type="title"/>
          </p:nvPr>
        </p:nvSpPr>
        <p:spPr>
          <a:xfrm>
            <a:off x="243848" y="152400"/>
            <a:ext cx="85320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14E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1D314E"/>
                </a:solidFill>
              </a:rPr>
              <a:t>목차</a:t>
            </a:r>
            <a:endParaRPr/>
          </a:p>
        </p:txBody>
      </p:sp>
      <p:pic>
        <p:nvPicPr>
          <p:cNvPr descr="Related image" id="100" name="Google Shape;10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1"/>
          <p:cNvCxnSpPr/>
          <p:nvPr/>
        </p:nvCxnSpPr>
        <p:spPr>
          <a:xfrm>
            <a:off x="366713" y="1787708"/>
            <a:ext cx="24810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38" y="3236862"/>
            <a:ext cx="8032724" cy="10782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p38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7" name="Google Shape;447;p38"/>
          <p:cNvSpPr txBox="1"/>
          <p:nvPr>
            <p:ph type="title"/>
          </p:nvPr>
        </p:nvSpPr>
        <p:spPr>
          <a:xfrm>
            <a:off x="256544" y="700126"/>
            <a:ext cx="6995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결과 및 소감</a:t>
            </a:r>
            <a:endParaRPr/>
          </a:p>
        </p:txBody>
      </p:sp>
      <p:sp>
        <p:nvSpPr>
          <p:cNvPr id="448" name="Google Shape;448;p38"/>
          <p:cNvSpPr txBox="1"/>
          <p:nvPr/>
        </p:nvSpPr>
        <p:spPr>
          <a:xfrm>
            <a:off x="7277411" y="195231"/>
            <a:ext cx="158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449" name="Google Shape;44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8"/>
          <p:cNvSpPr txBox="1"/>
          <p:nvPr/>
        </p:nvSpPr>
        <p:spPr>
          <a:xfrm>
            <a:off x="646100" y="4294225"/>
            <a:ext cx="6396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CER = edit distance / # characters</a:t>
            </a:r>
            <a:endParaRPr b="1" sz="22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-US" sz="2200" u="sng">
                <a:solidFill>
                  <a:schemeClr val="accent2"/>
                </a:solidFill>
              </a:rPr>
              <a:t>→ 4311/12057 = 0.36</a:t>
            </a:r>
            <a:endParaRPr b="1" sz="2200" u="sng">
              <a:solidFill>
                <a:schemeClr val="accent2"/>
              </a:solidFill>
            </a:endParaRPr>
          </a:p>
        </p:txBody>
      </p:sp>
      <p:sp>
        <p:nvSpPr>
          <p:cNvPr id="451" name="Google Shape;451;p38"/>
          <p:cNvSpPr txBox="1"/>
          <p:nvPr/>
        </p:nvSpPr>
        <p:spPr>
          <a:xfrm rot="5400000">
            <a:off x="4079100" y="2667675"/>
            <a:ext cx="11289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• • •</a:t>
            </a:r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1107400" y="3857625"/>
            <a:ext cx="1460700" cy="215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00" y="1452137"/>
            <a:ext cx="8032723" cy="123449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8"/>
          <p:cNvSpPr/>
          <p:nvPr/>
        </p:nvSpPr>
        <p:spPr>
          <a:xfrm>
            <a:off x="3553050" y="1433200"/>
            <a:ext cx="884100" cy="297300"/>
          </a:xfrm>
          <a:prstGeom prst="rect">
            <a:avLst/>
          </a:prstGeom>
          <a:noFill/>
          <a:ln cap="flat" cmpd="sng" w="38100">
            <a:solidFill>
              <a:srgbClr val="E883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8"/>
          <p:cNvSpPr/>
          <p:nvPr/>
        </p:nvSpPr>
        <p:spPr>
          <a:xfrm>
            <a:off x="5133575" y="1433200"/>
            <a:ext cx="1292700" cy="297300"/>
          </a:xfrm>
          <a:prstGeom prst="rect">
            <a:avLst/>
          </a:prstGeom>
          <a:noFill/>
          <a:ln cap="flat" cmpd="sng" w="38100">
            <a:solidFill>
              <a:srgbClr val="E883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1" name="Google Shape;461;p39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2" name="Google Shape;462;p39"/>
          <p:cNvSpPr txBox="1"/>
          <p:nvPr>
            <p:ph type="title"/>
          </p:nvPr>
        </p:nvSpPr>
        <p:spPr>
          <a:xfrm>
            <a:off x="256544" y="700126"/>
            <a:ext cx="6995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결과 및 소감</a:t>
            </a:r>
            <a:endParaRPr/>
          </a:p>
        </p:txBody>
      </p:sp>
      <p:sp>
        <p:nvSpPr>
          <p:cNvPr id="463" name="Google Shape;463;p39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464" name="Google Shape;46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9"/>
          <p:cNvPicPr preferRelativeResize="0"/>
          <p:nvPr/>
        </p:nvPicPr>
        <p:blipFill rotWithShape="1">
          <a:blip r:embed="rId4">
            <a:alphaModFix/>
          </a:blip>
          <a:srcRect b="83231" l="0" r="0" t="0"/>
          <a:stretch/>
        </p:blipFill>
        <p:spPr>
          <a:xfrm>
            <a:off x="366325" y="1509525"/>
            <a:ext cx="8598873" cy="139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9"/>
          <p:cNvPicPr preferRelativeResize="0"/>
          <p:nvPr/>
        </p:nvPicPr>
        <p:blipFill rotWithShape="1">
          <a:blip r:embed="rId5">
            <a:alphaModFix/>
          </a:blip>
          <a:srcRect b="0" l="0" r="0" t="89792"/>
          <a:stretch/>
        </p:blipFill>
        <p:spPr>
          <a:xfrm>
            <a:off x="366313" y="3325975"/>
            <a:ext cx="8598899" cy="8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9"/>
          <p:cNvSpPr/>
          <p:nvPr/>
        </p:nvSpPr>
        <p:spPr>
          <a:xfrm>
            <a:off x="850900" y="3585626"/>
            <a:ext cx="1720800" cy="364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9"/>
          <p:cNvSpPr txBox="1"/>
          <p:nvPr/>
        </p:nvSpPr>
        <p:spPr>
          <a:xfrm>
            <a:off x="556100" y="4286275"/>
            <a:ext cx="6396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CER = edit distance / # characters</a:t>
            </a:r>
            <a:endParaRPr b="1" sz="22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-US" sz="2200" u="sng">
                <a:solidFill>
                  <a:schemeClr val="accent2"/>
                </a:solidFill>
              </a:rPr>
              <a:t>→ 1517/12057 = 0.125</a:t>
            </a:r>
            <a:endParaRPr b="1" sz="2200" u="sng">
              <a:solidFill>
                <a:schemeClr val="accent2"/>
              </a:solidFill>
            </a:endParaRPr>
          </a:p>
        </p:txBody>
      </p:sp>
      <p:sp>
        <p:nvSpPr>
          <p:cNvPr id="469" name="Google Shape;469;p39"/>
          <p:cNvSpPr/>
          <p:nvPr/>
        </p:nvSpPr>
        <p:spPr>
          <a:xfrm>
            <a:off x="5346700" y="1433200"/>
            <a:ext cx="1256400" cy="364800"/>
          </a:xfrm>
          <a:prstGeom prst="rect">
            <a:avLst/>
          </a:prstGeom>
          <a:noFill/>
          <a:ln cap="flat" cmpd="sng" w="38100">
            <a:solidFill>
              <a:srgbClr val="E883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9"/>
          <p:cNvSpPr txBox="1"/>
          <p:nvPr/>
        </p:nvSpPr>
        <p:spPr>
          <a:xfrm rot="5400000">
            <a:off x="4188900" y="2788350"/>
            <a:ext cx="11289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• • •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6" name="Google Shape;476;p40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7" name="Google Shape;477;p40"/>
          <p:cNvSpPr txBox="1"/>
          <p:nvPr>
            <p:ph type="title"/>
          </p:nvPr>
        </p:nvSpPr>
        <p:spPr>
          <a:xfrm>
            <a:off x="256544" y="700126"/>
            <a:ext cx="6995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결과 및 소감</a:t>
            </a:r>
            <a:endParaRPr/>
          </a:p>
        </p:txBody>
      </p:sp>
      <p:sp>
        <p:nvSpPr>
          <p:cNvPr id="478" name="Google Shape;478;p40"/>
          <p:cNvSpPr txBox="1"/>
          <p:nvPr/>
        </p:nvSpPr>
        <p:spPr>
          <a:xfrm>
            <a:off x="7277411" y="195231"/>
            <a:ext cx="158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479" name="Google Shape;47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0"/>
          <p:cNvPicPr preferRelativeResize="0"/>
          <p:nvPr/>
        </p:nvPicPr>
        <p:blipFill rotWithShape="1">
          <a:blip r:embed="rId4">
            <a:alphaModFix/>
          </a:blip>
          <a:srcRect b="83231" l="0" r="0" t="0"/>
          <a:stretch/>
        </p:blipFill>
        <p:spPr>
          <a:xfrm>
            <a:off x="366325" y="1509525"/>
            <a:ext cx="8598873" cy="139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0"/>
          <p:cNvPicPr preferRelativeResize="0"/>
          <p:nvPr/>
        </p:nvPicPr>
        <p:blipFill rotWithShape="1">
          <a:blip r:embed="rId5">
            <a:alphaModFix/>
          </a:blip>
          <a:srcRect b="0" l="0" r="0" t="89792"/>
          <a:stretch/>
        </p:blipFill>
        <p:spPr>
          <a:xfrm>
            <a:off x="366313" y="3325975"/>
            <a:ext cx="8598899" cy="8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0"/>
          <p:cNvSpPr/>
          <p:nvPr/>
        </p:nvSpPr>
        <p:spPr>
          <a:xfrm>
            <a:off x="850900" y="3585626"/>
            <a:ext cx="1720800" cy="364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0"/>
          <p:cNvSpPr txBox="1"/>
          <p:nvPr/>
        </p:nvSpPr>
        <p:spPr>
          <a:xfrm>
            <a:off x="556100" y="4286275"/>
            <a:ext cx="6396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CER = edit distance / # characters</a:t>
            </a:r>
            <a:endParaRPr b="1" sz="22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-US" sz="2200" u="sng">
                <a:solidFill>
                  <a:schemeClr val="accent2"/>
                </a:solidFill>
              </a:rPr>
              <a:t>→ 1517/12057 = 0.125</a:t>
            </a:r>
            <a:endParaRPr b="1" sz="2200" u="sng">
              <a:solidFill>
                <a:schemeClr val="accent2"/>
              </a:solidFill>
            </a:endParaRPr>
          </a:p>
        </p:txBody>
      </p:sp>
      <p:sp>
        <p:nvSpPr>
          <p:cNvPr id="484" name="Google Shape;484;p40"/>
          <p:cNvSpPr/>
          <p:nvPr/>
        </p:nvSpPr>
        <p:spPr>
          <a:xfrm>
            <a:off x="5328750" y="1433200"/>
            <a:ext cx="1256400" cy="364800"/>
          </a:xfrm>
          <a:prstGeom prst="rect">
            <a:avLst/>
          </a:prstGeom>
          <a:noFill/>
          <a:ln cap="flat" cmpd="sng" w="38100">
            <a:solidFill>
              <a:srgbClr val="E883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0"/>
          <p:cNvSpPr txBox="1"/>
          <p:nvPr/>
        </p:nvSpPr>
        <p:spPr>
          <a:xfrm rot="5400000">
            <a:off x="4188900" y="2788350"/>
            <a:ext cx="11289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• • •</a:t>
            </a:r>
            <a:endParaRPr/>
          </a:p>
        </p:txBody>
      </p:sp>
      <p:sp>
        <p:nvSpPr>
          <p:cNvPr id="486" name="Google Shape;486;p40"/>
          <p:cNvSpPr/>
          <p:nvPr/>
        </p:nvSpPr>
        <p:spPr>
          <a:xfrm>
            <a:off x="6449325" y="1529775"/>
            <a:ext cx="121200" cy="21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0"/>
          <p:cNvSpPr txBox="1"/>
          <p:nvPr/>
        </p:nvSpPr>
        <p:spPr>
          <a:xfrm>
            <a:off x="6540150" y="1560050"/>
            <a:ext cx="1212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0"/>
          <p:cNvSpPr txBox="1"/>
          <p:nvPr/>
        </p:nvSpPr>
        <p:spPr>
          <a:xfrm>
            <a:off x="6345787" y="1433200"/>
            <a:ext cx="412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8</a:t>
            </a:r>
            <a:endParaRPr sz="1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1"/>
          <p:cNvSpPr txBox="1"/>
          <p:nvPr>
            <p:ph type="ctrTitle"/>
          </p:nvPr>
        </p:nvSpPr>
        <p:spPr>
          <a:xfrm>
            <a:off x="231054" y="2425349"/>
            <a:ext cx="3474171" cy="10417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/>
          </a:p>
        </p:txBody>
      </p:sp>
      <p:cxnSp>
        <p:nvCxnSpPr>
          <p:cNvPr id="495" name="Google Shape;495;p41"/>
          <p:cNvCxnSpPr/>
          <p:nvPr/>
        </p:nvCxnSpPr>
        <p:spPr>
          <a:xfrm>
            <a:off x="364803" y="3434686"/>
            <a:ext cx="8406000" cy="0"/>
          </a:xfrm>
          <a:prstGeom prst="straightConnector1">
            <a:avLst/>
          </a:prstGeom>
          <a:noFill/>
          <a:ln cap="flat" cmpd="sng" w="12700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Related image" id="496" name="Google Shape;49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12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12"/>
          <p:cNvSpPr txBox="1"/>
          <p:nvPr>
            <p:ph type="title"/>
          </p:nvPr>
        </p:nvSpPr>
        <p:spPr>
          <a:xfrm>
            <a:off x="256544" y="700126"/>
            <a:ext cx="6995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프로젝트 소개</a:t>
            </a:r>
            <a:endParaRPr b="1" sz="4000">
              <a:solidFill>
                <a:srgbClr val="1C31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2"/>
          <p:cNvSpPr txBox="1"/>
          <p:nvPr/>
        </p:nvSpPr>
        <p:spPr>
          <a:xfrm>
            <a:off x="7277411" y="195231"/>
            <a:ext cx="158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110" name="Google Shape;11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2"/>
          <p:cNvSpPr txBox="1"/>
          <p:nvPr/>
        </p:nvSpPr>
        <p:spPr>
          <a:xfrm>
            <a:off x="578325" y="855800"/>
            <a:ext cx="7832400" cy="25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-US" sz="2400">
                <a:solidFill>
                  <a:srgbClr val="1D314E"/>
                </a:solidFill>
              </a:rPr>
              <a:t>● Neural Japanese Transliteration—can you do better than SwiftKey™ Keyboard?</a:t>
            </a:r>
            <a:endParaRPr b="1" sz="2400">
              <a:solidFill>
                <a:srgbClr val="1D314E"/>
              </a:solidFill>
            </a:endParaRPr>
          </a:p>
        </p:txBody>
      </p:sp>
      <p:pic>
        <p:nvPicPr>
          <p:cNvPr id="112" name="Google Shape;11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775" y="2883575"/>
            <a:ext cx="2358677" cy="312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3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13"/>
          <p:cNvSpPr txBox="1"/>
          <p:nvPr>
            <p:ph type="title"/>
          </p:nvPr>
        </p:nvSpPr>
        <p:spPr>
          <a:xfrm>
            <a:off x="256544" y="700126"/>
            <a:ext cx="6995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프로젝트 소개</a:t>
            </a:r>
            <a:endParaRPr b="1" sz="4000">
              <a:solidFill>
                <a:srgbClr val="1C31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7277411" y="195231"/>
            <a:ext cx="158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121" name="Google Shape;1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33326"/>
            <a:ext cx="8839199" cy="1689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4400" y="3148125"/>
            <a:ext cx="5069926" cy="5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14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14"/>
          <p:cNvSpPr txBox="1"/>
          <p:nvPr>
            <p:ph type="title"/>
          </p:nvPr>
        </p:nvSpPr>
        <p:spPr>
          <a:xfrm>
            <a:off x="220097" y="700125"/>
            <a:ext cx="34746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프로젝트 소개</a:t>
            </a:r>
            <a:endParaRPr b="1" sz="4000">
              <a:solidFill>
                <a:srgbClr val="1C31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7277411" y="195231"/>
            <a:ext cx="158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132" name="Google Shape;13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 rotWithShape="1">
          <a:blip r:embed="rId4">
            <a:alphaModFix/>
          </a:blip>
          <a:srcRect b="21820" l="0" r="0" t="0"/>
          <a:stretch/>
        </p:blipFill>
        <p:spPr>
          <a:xfrm>
            <a:off x="646800" y="2427300"/>
            <a:ext cx="7343248" cy="41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 txBox="1"/>
          <p:nvPr/>
        </p:nvSpPr>
        <p:spPr>
          <a:xfrm>
            <a:off x="564825" y="1247700"/>
            <a:ext cx="8406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-US" sz="2200">
                <a:solidFill>
                  <a:srgbClr val="1D314E"/>
                </a:solidFill>
              </a:rPr>
              <a:t>latest SwiftKey keyboard app and manually test it for the same sentences.</a:t>
            </a:r>
            <a:endParaRPr b="1" sz="2200">
              <a:solidFill>
                <a:srgbClr val="1D314E"/>
              </a:solidFill>
            </a:endParaRPr>
          </a:p>
        </p:txBody>
      </p:sp>
      <p:sp>
        <p:nvSpPr>
          <p:cNvPr id="135" name="Google Shape;135;p14"/>
          <p:cNvSpPr txBox="1"/>
          <p:nvPr/>
        </p:nvSpPr>
        <p:spPr>
          <a:xfrm>
            <a:off x="1314750" y="1930675"/>
            <a:ext cx="7348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5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p15"/>
          <p:cNvSpPr txBox="1"/>
          <p:nvPr>
            <p:ph type="title"/>
          </p:nvPr>
        </p:nvSpPr>
        <p:spPr>
          <a:xfrm>
            <a:off x="220097" y="700125"/>
            <a:ext cx="34746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프로젝트 소개</a:t>
            </a:r>
            <a:endParaRPr b="1" sz="4000">
              <a:solidFill>
                <a:srgbClr val="1C31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7277411" y="195231"/>
            <a:ext cx="158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144" name="Google Shape;14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/>
        </p:nvSpPr>
        <p:spPr>
          <a:xfrm>
            <a:off x="564825" y="1247700"/>
            <a:ext cx="8406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-US" sz="2200">
                <a:solidFill>
                  <a:srgbClr val="1D314E"/>
                </a:solidFill>
              </a:rPr>
              <a:t>latest SwiftKey keyboard app and manually test it for the same sentences.</a:t>
            </a:r>
            <a:endParaRPr b="1" sz="2200">
              <a:solidFill>
                <a:srgbClr val="1D314E"/>
              </a:solidFill>
            </a:endParaRPr>
          </a:p>
        </p:txBody>
      </p:sp>
      <p:pic>
        <p:nvPicPr>
          <p:cNvPr id="146" name="Google Shape;146;p15"/>
          <p:cNvPicPr preferRelativeResize="0"/>
          <p:nvPr/>
        </p:nvPicPr>
        <p:blipFill rotWithShape="1">
          <a:blip r:embed="rId4">
            <a:alphaModFix/>
          </a:blip>
          <a:srcRect b="0" l="0" r="0" t="39083"/>
          <a:stretch/>
        </p:blipFill>
        <p:spPr>
          <a:xfrm>
            <a:off x="403425" y="2323424"/>
            <a:ext cx="8381596" cy="3267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/>
          <p:nvPr/>
        </p:nvSpPr>
        <p:spPr>
          <a:xfrm>
            <a:off x="771450" y="5110925"/>
            <a:ext cx="1314600" cy="3552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 txBox="1"/>
          <p:nvPr/>
        </p:nvSpPr>
        <p:spPr>
          <a:xfrm>
            <a:off x="1957400" y="5648575"/>
            <a:ext cx="6396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CER = edit distance / # characters</a:t>
            </a:r>
            <a:endParaRPr b="1" sz="22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-US" sz="2200" u="sng">
                <a:solidFill>
                  <a:schemeClr val="accent2"/>
                </a:solidFill>
              </a:rPr>
              <a:t>→ 1640/12057 = 0.136</a:t>
            </a:r>
            <a:endParaRPr b="1" sz="2200" u="sng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p16"/>
          <p:cNvCxnSpPr/>
          <p:nvPr/>
        </p:nvCxnSpPr>
        <p:spPr>
          <a:xfrm>
            <a:off x="364803" y="547859"/>
            <a:ext cx="8406000" cy="0"/>
          </a:xfrm>
          <a:prstGeom prst="straightConnector1">
            <a:avLst/>
          </a:prstGeom>
          <a:noFill/>
          <a:ln cap="flat" cmpd="sng" w="9525">
            <a:solidFill>
              <a:srgbClr val="1C314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16"/>
          <p:cNvSpPr txBox="1"/>
          <p:nvPr>
            <p:ph type="title"/>
          </p:nvPr>
        </p:nvSpPr>
        <p:spPr>
          <a:xfrm>
            <a:off x="220097" y="700125"/>
            <a:ext cx="34746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14E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C314E"/>
                </a:solidFill>
              </a:rPr>
              <a:t>프로젝트 소개</a:t>
            </a:r>
            <a:endParaRPr b="1" sz="4000">
              <a:solidFill>
                <a:srgbClr val="1C31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7277411" y="195231"/>
            <a:ext cx="158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/ 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00" y="1433188"/>
            <a:ext cx="7981950" cy="5286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158" name="Google Shape;15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/>
          <p:nvPr/>
        </p:nvSpPr>
        <p:spPr>
          <a:xfrm>
            <a:off x="540500" y="6265775"/>
            <a:ext cx="1584300" cy="319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/>
        </p:nvSpPr>
        <p:spPr>
          <a:xfrm>
            <a:off x="255952" y="1765785"/>
            <a:ext cx="5173200" cy="4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3375" lvl="0" marL="333375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D9D9D9"/>
                </a:solidFill>
              </a:rPr>
              <a:t>프로젝트 소개</a:t>
            </a:r>
            <a:endParaRPr b="1" i="0" sz="16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333375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lang="en-US" sz="1600"/>
              <a:t>NN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333375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D9D9D9"/>
                </a:solidFill>
              </a:rPr>
              <a:t>Beam Search</a:t>
            </a:r>
            <a:endParaRPr b="1" i="0" sz="16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333375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D9D9D9"/>
                </a:solidFill>
              </a:rPr>
              <a:t>결과 및 소감</a:t>
            </a:r>
            <a:endParaRPr b="1" i="0" sz="16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p17"/>
          <p:cNvCxnSpPr/>
          <p:nvPr/>
        </p:nvCxnSpPr>
        <p:spPr>
          <a:xfrm>
            <a:off x="366713" y="2164393"/>
            <a:ext cx="2481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17"/>
          <p:cNvCxnSpPr/>
          <p:nvPr/>
        </p:nvCxnSpPr>
        <p:spPr>
          <a:xfrm>
            <a:off x="364474" y="2985847"/>
            <a:ext cx="248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17"/>
          <p:cNvCxnSpPr/>
          <p:nvPr/>
        </p:nvCxnSpPr>
        <p:spPr>
          <a:xfrm>
            <a:off x="364474" y="3396574"/>
            <a:ext cx="248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17"/>
          <p:cNvCxnSpPr/>
          <p:nvPr/>
        </p:nvCxnSpPr>
        <p:spPr>
          <a:xfrm>
            <a:off x="364474" y="2559477"/>
            <a:ext cx="2481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17"/>
          <p:cNvSpPr txBox="1"/>
          <p:nvPr>
            <p:ph type="title"/>
          </p:nvPr>
        </p:nvSpPr>
        <p:spPr>
          <a:xfrm>
            <a:off x="243848" y="152400"/>
            <a:ext cx="85320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14E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1D314E"/>
                </a:solidFill>
              </a:rPr>
              <a:t>목차</a:t>
            </a:r>
            <a:endParaRPr/>
          </a:p>
        </p:txBody>
      </p:sp>
      <p:pic>
        <p:nvPicPr>
          <p:cNvPr descr="Related image" id="170" name="Google Shape;17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25" y="5821502"/>
            <a:ext cx="884098" cy="8840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17"/>
          <p:cNvCxnSpPr/>
          <p:nvPr/>
        </p:nvCxnSpPr>
        <p:spPr>
          <a:xfrm>
            <a:off x="366713" y="1767160"/>
            <a:ext cx="24810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사용자 지정 1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